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256" r:id="rId2"/>
    <p:sldId id="382" r:id="rId3"/>
    <p:sldId id="383" r:id="rId4"/>
    <p:sldId id="257" r:id="rId5"/>
    <p:sldId id="258" r:id="rId6"/>
    <p:sldId id="370" r:id="rId7"/>
    <p:sldId id="376" r:id="rId8"/>
    <p:sldId id="371" r:id="rId9"/>
    <p:sldId id="372" r:id="rId10"/>
    <p:sldId id="374" r:id="rId11"/>
    <p:sldId id="375" r:id="rId12"/>
    <p:sldId id="259" r:id="rId13"/>
    <p:sldId id="260" r:id="rId14"/>
    <p:sldId id="267" r:id="rId15"/>
    <p:sldId id="261" r:id="rId16"/>
    <p:sldId id="262" r:id="rId17"/>
    <p:sldId id="263" r:id="rId18"/>
    <p:sldId id="298" r:id="rId19"/>
    <p:sldId id="299" r:id="rId20"/>
    <p:sldId id="300" r:id="rId21"/>
    <p:sldId id="301" r:id="rId22"/>
    <p:sldId id="302" r:id="rId23"/>
    <p:sldId id="268" r:id="rId24"/>
    <p:sldId id="379" r:id="rId25"/>
    <p:sldId id="380" r:id="rId26"/>
    <p:sldId id="269" r:id="rId27"/>
    <p:sldId id="271" r:id="rId28"/>
    <p:sldId id="270"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64" r:id="rId42"/>
    <p:sldId id="265" r:id="rId43"/>
    <p:sldId id="266" r:id="rId44"/>
    <p:sldId id="284" r:id="rId45"/>
    <p:sldId id="353" r:id="rId46"/>
    <p:sldId id="285" r:id="rId47"/>
    <p:sldId id="286" r:id="rId48"/>
    <p:sldId id="287" r:id="rId49"/>
    <p:sldId id="288" r:id="rId50"/>
    <p:sldId id="289" r:id="rId51"/>
    <p:sldId id="290" r:id="rId52"/>
    <p:sldId id="291" r:id="rId53"/>
    <p:sldId id="292" r:id="rId54"/>
    <p:sldId id="293" r:id="rId55"/>
    <p:sldId id="294" r:id="rId56"/>
    <p:sldId id="295" r:id="rId57"/>
    <p:sldId id="332" r:id="rId58"/>
    <p:sldId id="333" r:id="rId59"/>
    <p:sldId id="296" r:id="rId60"/>
    <p:sldId id="297" r:id="rId61"/>
    <p:sldId id="354" r:id="rId62"/>
    <p:sldId id="355" r:id="rId63"/>
    <p:sldId id="305" r:id="rId64"/>
    <p:sldId id="306" r:id="rId65"/>
    <p:sldId id="307" r:id="rId66"/>
    <p:sldId id="308" r:id="rId67"/>
    <p:sldId id="309" r:id="rId68"/>
    <p:sldId id="311" r:id="rId69"/>
    <p:sldId id="356" r:id="rId70"/>
    <p:sldId id="357" r:id="rId71"/>
    <p:sldId id="358" r:id="rId72"/>
    <p:sldId id="359" r:id="rId73"/>
    <p:sldId id="360" r:id="rId74"/>
    <p:sldId id="361" r:id="rId75"/>
    <p:sldId id="329" r:id="rId76"/>
    <p:sldId id="328" r:id="rId77"/>
    <p:sldId id="362" r:id="rId78"/>
    <p:sldId id="381" r:id="rId79"/>
    <p:sldId id="363" r:id="rId80"/>
    <p:sldId id="364" r:id="rId81"/>
    <p:sldId id="365" r:id="rId82"/>
    <p:sldId id="366" r:id="rId83"/>
    <p:sldId id="326" r:id="rId84"/>
    <p:sldId id="367" r:id="rId85"/>
    <p:sldId id="330" r:id="rId86"/>
    <p:sldId id="368" r:id="rId87"/>
    <p:sldId id="303" r:id="rId88"/>
    <p:sldId id="327" r:id="rId89"/>
    <p:sldId id="304" r:id="rId90"/>
    <p:sldId id="325" r:id="rId9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75"/>
    <p:restoredTop sz="80882"/>
  </p:normalViewPr>
  <p:slideViewPr>
    <p:cSldViewPr snapToGrid="0" snapToObjects="1">
      <p:cViewPr varScale="1">
        <p:scale>
          <a:sx n="99" d="100"/>
          <a:sy n="99" d="100"/>
        </p:scale>
        <p:origin x="29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zh.wikipedia.org/wiki/%E5%82%91%E6%8B%89%E5%BE%B7%C2%B7%E5%82%91%E4%BC%8A%C2%B7%E8%96%A9%E6%96%AF%E6%9B%BC"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zh.wikipedia.org/wiki/%E8%93%8B%E4%BC%8A%C2%B7%E5%8F%B2%E6%8F%90%E7%88%BE%E4%BA%8C%E4%B8%96"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baike.baidu.com/item/%E5%8F%AF%E8%AE%A1%E7%AE%97%E5%87%BD%E6%95%B0" TargetMode="External"/><Relationship Id="rId3" Type="http://schemas.openxmlformats.org/officeDocument/2006/relationships/hyperlink" Target="https://baike.baidu.com/item/%E9%80%BB%E8%BE%91%E5%AD%A6%E5%AE%B6" TargetMode="External"/><Relationship Id="rId7" Type="http://schemas.openxmlformats.org/officeDocument/2006/relationships/hyperlink" Target="https://baike.baidu.com/item/1936%E5%B9%B4"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baike.baidu.com/item/%E6%95%B0%E5%AD%A6%E5%AE%B6" TargetMode="External"/><Relationship Id="rId5" Type="http://schemas.openxmlformats.org/officeDocument/2006/relationships/hyperlink" Target="https://baike.baidu.com/item/%E7%BE%8E%E5%9B%BD" TargetMode="External"/><Relationship Id="rId4" Type="http://schemas.openxmlformats.org/officeDocument/2006/relationships/hyperlink" Target="https://baike.baidu.com/item/%E4%BA%BA%E5%B7%A5%E6%99%BA%E8%83%BD/9180" TargetMode="External"/><Relationship Id="rId9" Type="http://schemas.openxmlformats.org/officeDocument/2006/relationships/hyperlink" Target="https://baike.baidu.com/item/%E7%AE%97%E6%B3%95"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baike.baidu.com/item/%E5%8F%AF%E8%AE%A1%E7%AE%97%E5%87%BD%E6%95%B0" TargetMode="External"/><Relationship Id="rId3" Type="http://schemas.openxmlformats.org/officeDocument/2006/relationships/hyperlink" Target="https://baike.baidu.com/item/%E9%80%BB%E8%BE%91%E5%AD%A6%E5%AE%B6" TargetMode="External"/><Relationship Id="rId7" Type="http://schemas.openxmlformats.org/officeDocument/2006/relationships/hyperlink" Target="https://baike.baidu.com/item/1936%E5%B9%B4"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baike.baidu.com/item/%E6%95%B0%E5%AD%A6%E5%AE%B6" TargetMode="External"/><Relationship Id="rId5" Type="http://schemas.openxmlformats.org/officeDocument/2006/relationships/hyperlink" Target="https://baike.baidu.com/item/%E7%BE%8E%E5%9B%BD" TargetMode="External"/><Relationship Id="rId4" Type="http://schemas.openxmlformats.org/officeDocument/2006/relationships/hyperlink" Target="https://baike.baidu.com/item/%E4%BA%BA%E5%B7%A5%E6%99%BA%E8%83%BD/9180" TargetMode="External"/><Relationship Id="rId9" Type="http://schemas.openxmlformats.org/officeDocument/2006/relationships/hyperlink" Target="https://baike.baidu.com/item/%E7%AE%97%E6%B3%95"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zh.wikipedia.org/wiki/%E8%93%8B%E4%BC%8A%C2%B7%E5%8F%B2%E6%8F%90%E7%88%BE%E4%BA%8C%E4%B8%96" TargetMode="External"/><Relationship Id="rId3" Type="http://schemas.openxmlformats.org/officeDocument/2006/relationships/hyperlink" Target="http://zh.wikipedia.org/wiki/%E7%BA%A6%E7%BF%B0%C2%B7%E9%BA%A6%E5%8D%A1%E9%94%A1" TargetMode="External"/><Relationship Id="rId7" Type="http://schemas.openxmlformats.org/officeDocument/2006/relationships/hyperlink" Target="http://zh.wikipedia.org/wiki/%E5%9B%BE%E7%81%B5%E6%B5%8B%E8%AF%95"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zh.wikipedia.org/wiki/%E4%BA%BA%E5%B7%A5%E6%99%BA%E8%83%BD" TargetMode="External"/><Relationship Id="rId5" Type="http://schemas.openxmlformats.org/officeDocument/2006/relationships/hyperlink" Target="http://zh.wikipedia.org/wiki/%E8%B3%87%E8%A8%8A%E8%99%95%E7%90%86%E8%AA%9E%E8%A8%80" TargetMode="External"/><Relationship Id="rId4" Type="http://schemas.openxmlformats.org/officeDocument/2006/relationships/hyperlink" Target="http://zh.wikipedia.org/wiki/%E9%BA%BB%E7%9C%81%E7%90%86%E5%B7%A5%E5%AD%B8%E9%99%A2" TargetMode="External"/><Relationship Id="rId9" Type="http://schemas.openxmlformats.org/officeDocument/2006/relationships/hyperlink" Target="http://zh.wikipedia.org/wiki/%E5%82%91%E6%8B%89%E5%BE%B7%C2%B7%E5%82%91%E4%BC%8A%C2%B7%E8%96%A9%E6%96%AF%E6%9B%BC"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baike.baidu.com/item/%E5%8F%AF%E8%AE%A1%E7%AE%97%E5%87%BD%E6%95%B0" TargetMode="External"/><Relationship Id="rId3" Type="http://schemas.openxmlformats.org/officeDocument/2006/relationships/hyperlink" Target="https://baike.baidu.com/item/%E9%80%BB%E8%BE%91%E5%AD%A6%E5%AE%B6" TargetMode="External"/><Relationship Id="rId7" Type="http://schemas.openxmlformats.org/officeDocument/2006/relationships/hyperlink" Target="https://baike.baidu.com/item/1936%E5%B9%B4"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baike.baidu.com/item/%E6%95%B0%E5%AD%A6%E5%AE%B6" TargetMode="External"/><Relationship Id="rId5" Type="http://schemas.openxmlformats.org/officeDocument/2006/relationships/hyperlink" Target="https://baike.baidu.com/item/%E7%BE%8E%E5%9B%BD" TargetMode="External"/><Relationship Id="rId4" Type="http://schemas.openxmlformats.org/officeDocument/2006/relationships/hyperlink" Target="https://baike.baidu.com/item/%E4%BA%BA%E5%B7%A5%E6%99%BA%E8%83%BD/9180" TargetMode="External"/><Relationship Id="rId9" Type="http://schemas.openxmlformats.org/officeDocument/2006/relationships/hyperlink" Target="https://baike.baidu.com/item/%E7%AE%97%E6%B3%95"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381000" y="685800"/>
            <a:ext cx="6096000" cy="3429000"/>
          </a:xfrm>
          <a:prstGeom prst="rect">
            <a:avLst/>
          </a:prstGeom>
        </p:spPr>
        <p:txBody>
          <a:bodyPr/>
          <a:lstStyle/>
          <a:p>
            <a:endParaRPr/>
          </a:p>
        </p:txBody>
      </p:sp>
      <p:sp>
        <p:nvSpPr>
          <p:cNvPr id="131" name="Shape 131"/>
          <p:cNvSpPr>
            <a:spLocks noGrp="1"/>
          </p:cNvSpPr>
          <p:nvPr>
            <p:ph type="body" sz="quarter" idx="1"/>
          </p:nvPr>
        </p:nvSpPr>
        <p:spPr>
          <a:prstGeom prst="rect">
            <a:avLst/>
          </a:prstGeom>
        </p:spPr>
        <p:txBody>
          <a:bodyPr/>
          <a:lstStyle/>
          <a:p>
            <a:r>
              <a:t>Scheme</a:t>
            </a:r>
            <a:r>
              <a:rPr>
                <a:latin typeface="宋体"/>
                <a:ea typeface="宋体"/>
                <a:cs typeface="宋体"/>
                <a:sym typeface="宋体"/>
              </a:rPr>
              <a:t>由麻省理工学院的</a:t>
            </a:r>
            <a:r>
              <a:rPr u="sng">
                <a:solidFill>
                  <a:srgbClr val="0000FF"/>
                </a:solidFill>
                <a:uFill>
                  <a:solidFill>
                    <a:srgbClr val="0000FF"/>
                  </a:solidFill>
                </a:uFill>
                <a:latin typeface="宋体"/>
                <a:ea typeface="宋体"/>
                <a:cs typeface="宋体"/>
                <a:sym typeface="宋体"/>
                <a:hlinkClick r:id="rId3"/>
              </a:rPr>
              <a:t>杰拉德</a:t>
            </a:r>
            <a:r>
              <a:t>•</a:t>
            </a:r>
            <a:r>
              <a:rPr u="sng">
                <a:solidFill>
                  <a:srgbClr val="0000FF"/>
                </a:solidFill>
                <a:uFill>
                  <a:solidFill>
                    <a:srgbClr val="0000FF"/>
                  </a:solidFill>
                </a:uFill>
                <a:latin typeface="宋体"/>
                <a:ea typeface="宋体"/>
                <a:cs typeface="宋体"/>
                <a:sym typeface="宋体"/>
                <a:hlinkClick r:id="rId3"/>
              </a:rPr>
              <a:t>萨斯曼</a:t>
            </a:r>
            <a:r>
              <a:rPr>
                <a:latin typeface="宋体"/>
                <a:ea typeface="宋体"/>
                <a:cs typeface="宋体"/>
                <a:sym typeface="宋体"/>
              </a:rPr>
              <a:t>（</a:t>
            </a:r>
            <a:r>
              <a:t>Gerald Sussman</a:t>
            </a:r>
            <a:r>
              <a:rPr>
                <a:latin typeface="宋体"/>
                <a:ea typeface="宋体"/>
                <a:cs typeface="宋体"/>
                <a:sym typeface="宋体"/>
              </a:rPr>
              <a:t>）和</a:t>
            </a:r>
            <a:r>
              <a:rPr u="sng">
                <a:solidFill>
                  <a:srgbClr val="0000FF"/>
                </a:solidFill>
                <a:uFill>
                  <a:solidFill>
                    <a:srgbClr val="0000FF"/>
                  </a:solidFill>
                </a:uFill>
                <a:latin typeface="宋体"/>
                <a:ea typeface="宋体"/>
                <a:cs typeface="宋体"/>
                <a:sym typeface="宋体"/>
                <a:hlinkClick r:id="rId4"/>
              </a:rPr>
              <a:t>盖伊</a:t>
            </a:r>
            <a:r>
              <a:t>•</a:t>
            </a:r>
            <a:r>
              <a:rPr u="sng">
                <a:solidFill>
                  <a:srgbClr val="0000FF"/>
                </a:solidFill>
                <a:uFill>
                  <a:solidFill>
                    <a:srgbClr val="0000FF"/>
                  </a:solidFill>
                </a:uFill>
                <a:latin typeface="宋体"/>
                <a:ea typeface="宋体"/>
                <a:cs typeface="宋体"/>
                <a:sym typeface="宋体"/>
                <a:hlinkClick r:id="rId4"/>
              </a:rPr>
              <a:t>史提尔</a:t>
            </a:r>
            <a:r>
              <a:rPr>
                <a:latin typeface="宋体"/>
                <a:ea typeface="宋体"/>
                <a:cs typeface="宋体"/>
                <a:sym typeface="宋体"/>
              </a:rPr>
              <a:t>（</a:t>
            </a:r>
            <a:r>
              <a:t>Guy Steele</a:t>
            </a:r>
            <a:r>
              <a:rPr>
                <a:latin typeface="宋体"/>
                <a:ea typeface="宋体"/>
                <a:cs typeface="宋体"/>
                <a:sym typeface="宋体"/>
              </a:rPr>
              <a:t>）在</a:t>
            </a:r>
            <a:r>
              <a:t>1975</a:t>
            </a:r>
            <a:r>
              <a:rPr>
                <a:latin typeface="宋体"/>
                <a:ea typeface="宋体"/>
                <a:cs typeface="宋体"/>
                <a:sym typeface="宋体"/>
              </a:rPr>
              <a:t>年开发出来，目的之一是训练人的计算思维，以其简洁的语言环境和大量的脑力思考而著称。</a:t>
            </a:r>
            <a:r>
              <a:t>Scheme</a:t>
            </a:r>
            <a:r>
              <a:rPr>
                <a:latin typeface="宋体"/>
                <a:ea typeface="宋体"/>
                <a:cs typeface="宋体"/>
                <a:sym typeface="宋体"/>
              </a:rPr>
              <a:t>是两大</a:t>
            </a:r>
            <a:r>
              <a:t>LISP</a:t>
            </a:r>
            <a:r>
              <a:rPr>
                <a:latin typeface="宋体"/>
                <a:ea typeface="宋体"/>
                <a:cs typeface="宋体"/>
                <a:sym typeface="宋体"/>
              </a:rPr>
              <a:t>方言之一（另一个是</a:t>
            </a:r>
            <a:r>
              <a:t>Common LISP</a:t>
            </a:r>
            <a:r>
              <a:rPr>
                <a:latin typeface="宋体"/>
                <a:ea typeface="宋体"/>
                <a:cs typeface="宋体"/>
                <a:sym typeface="宋体"/>
              </a:rPr>
              <a:t>），它更接近</a:t>
            </a:r>
            <a:r>
              <a:t>λ</a:t>
            </a:r>
            <a:r>
              <a:rPr>
                <a:latin typeface="宋体"/>
                <a:ea typeface="宋体"/>
                <a:cs typeface="宋体"/>
                <a:sym typeface="宋体"/>
              </a:rPr>
              <a:t>演算，广泛应用于实践编程与教学中。麻省理工学院曾经用</a:t>
            </a:r>
            <a:r>
              <a:t>Scheme</a:t>
            </a:r>
            <a:r>
              <a:rPr>
                <a:latin typeface="宋体"/>
                <a:ea typeface="宋体"/>
                <a:cs typeface="宋体"/>
                <a:sym typeface="宋体"/>
              </a:rPr>
              <a:t>作为计算机专业入门课程的编程语言，如今，</a:t>
            </a:r>
            <a:r>
              <a:t>Scheme</a:t>
            </a:r>
            <a:r>
              <a:rPr>
                <a:latin typeface="宋体"/>
                <a:ea typeface="宋体"/>
                <a:cs typeface="宋体"/>
                <a:sym typeface="宋体"/>
              </a:rPr>
              <a:t>仍被很多高校作为首要的课程来讲授。</a:t>
            </a:r>
          </a:p>
          <a:p>
            <a:pPr>
              <a:defRPr>
                <a:latin typeface="宋体"/>
                <a:ea typeface="宋体"/>
                <a:cs typeface="宋体"/>
                <a:sym typeface="宋体"/>
              </a:defRPr>
            </a:pPr>
            <a:r>
              <a:t>英国学者大卫</a:t>
            </a:r>
            <a:r>
              <a:rPr>
                <a:latin typeface="+mj-lt"/>
                <a:ea typeface="+mj-ea"/>
                <a:cs typeface="+mj-cs"/>
                <a:sym typeface="Calibri"/>
              </a:rPr>
              <a:t>•</a:t>
            </a:r>
            <a:r>
              <a:t>特纳（</a:t>
            </a:r>
            <a:r>
              <a:rPr>
                <a:latin typeface="+mj-lt"/>
                <a:ea typeface="+mj-ea"/>
                <a:cs typeface="+mj-cs"/>
                <a:sym typeface="Calibri"/>
              </a:rPr>
              <a:t>David Turner</a:t>
            </a:r>
            <a:r>
              <a:t>）首先在圣安德鲁斯大学发展了</a:t>
            </a:r>
            <a:r>
              <a:rPr>
                <a:latin typeface="+mj-lt"/>
                <a:ea typeface="+mj-ea"/>
                <a:cs typeface="+mj-cs"/>
                <a:sym typeface="Calibri"/>
              </a:rPr>
              <a:t>SASL</a:t>
            </a:r>
            <a:r>
              <a:t>语言（</a:t>
            </a:r>
            <a:r>
              <a:rPr>
                <a:latin typeface="+mj-lt"/>
                <a:ea typeface="+mj-ea"/>
                <a:cs typeface="+mj-cs"/>
                <a:sym typeface="Calibri"/>
              </a:rPr>
              <a:t>St Andrews Static Language</a:t>
            </a:r>
            <a:r>
              <a:t>），该语言最初在</a:t>
            </a:r>
            <a:r>
              <a:rPr>
                <a:latin typeface="+mj-lt"/>
                <a:ea typeface="+mj-ea"/>
                <a:cs typeface="+mj-cs"/>
                <a:sym typeface="Calibri"/>
              </a:rPr>
              <a:t>1972</a:t>
            </a:r>
            <a:r>
              <a:t>年被设计成一种严格的语言，是一种从兰达的</a:t>
            </a:r>
            <a:r>
              <a:rPr>
                <a:latin typeface="+mj-lt"/>
                <a:ea typeface="+mj-ea"/>
                <a:cs typeface="+mj-cs"/>
                <a:sym typeface="Calibri"/>
              </a:rPr>
              <a:t>ISWIM</a:t>
            </a:r>
            <a:r>
              <a:t>的应用子集衍生出来的糖化了的</a:t>
            </a:r>
            <a:r>
              <a:rPr>
                <a:latin typeface="+mj-lt"/>
                <a:ea typeface="+mj-ea"/>
                <a:cs typeface="+mj-cs"/>
                <a:sym typeface="Calibri"/>
              </a:rPr>
              <a:t>λ</a:t>
            </a:r>
            <a:r>
              <a:t>演算，但在</a:t>
            </a:r>
            <a:r>
              <a:rPr>
                <a:latin typeface="+mj-lt"/>
                <a:ea typeface="+mj-ea"/>
                <a:cs typeface="+mj-cs"/>
                <a:sym typeface="Calibri"/>
              </a:rPr>
              <a:t>1976</a:t>
            </a:r>
            <a:r>
              <a:t>年变成惰性语言。随后，特纳在肯特大学（</a:t>
            </a:r>
            <a:r>
              <a:rPr>
                <a:latin typeface="+mj-lt"/>
                <a:ea typeface="+mj-ea"/>
                <a:cs typeface="+mj-cs"/>
                <a:sym typeface="Calibri"/>
              </a:rPr>
              <a:t>University of Kent</a:t>
            </a:r>
            <a:r>
              <a:t>）发展了</a:t>
            </a:r>
            <a:r>
              <a:rPr>
                <a:latin typeface="+mj-lt"/>
                <a:ea typeface="+mj-ea"/>
                <a:cs typeface="+mj-cs"/>
                <a:sym typeface="Calibri"/>
              </a:rPr>
              <a:t>Miranda</a:t>
            </a:r>
            <a:r>
              <a:t>语言。</a:t>
            </a:r>
            <a:r>
              <a:rPr>
                <a:latin typeface="+mj-lt"/>
                <a:ea typeface="+mj-ea"/>
                <a:cs typeface="+mj-cs"/>
                <a:sym typeface="Calibri"/>
              </a:rPr>
              <a:t>Miranda</a:t>
            </a:r>
            <a:r>
              <a:t>是一款采用惰性求值的纯函数式编程语言，采用来自</a:t>
            </a:r>
            <a:r>
              <a:rPr>
                <a:latin typeface="+mj-lt"/>
                <a:ea typeface="+mj-ea"/>
                <a:cs typeface="+mj-cs"/>
                <a:sym typeface="Calibri"/>
              </a:rPr>
              <a:t>ML</a:t>
            </a:r>
            <a:r>
              <a:t>语言与</a:t>
            </a:r>
            <a:r>
              <a:rPr>
                <a:latin typeface="+mj-lt"/>
                <a:ea typeface="+mj-ea"/>
                <a:cs typeface="+mj-cs"/>
                <a:sym typeface="Calibri"/>
              </a:rPr>
              <a:t>HOPE</a:t>
            </a:r>
            <a:r>
              <a:t>语言的概念，用此来作为他先前设计的</a:t>
            </a:r>
            <a:r>
              <a:rPr>
                <a:latin typeface="+mj-lt"/>
                <a:ea typeface="+mj-ea"/>
                <a:cs typeface="+mj-cs"/>
                <a:sym typeface="Calibri"/>
              </a:rPr>
              <a:t>SASL</a:t>
            </a:r>
            <a:r>
              <a:t>语言与</a:t>
            </a:r>
            <a:r>
              <a:rPr>
                <a:latin typeface="+mj-lt"/>
                <a:ea typeface="+mj-ea"/>
                <a:cs typeface="+mj-cs"/>
                <a:sym typeface="Calibri"/>
              </a:rPr>
              <a:t>KRC</a:t>
            </a:r>
            <a:r>
              <a:t>语言的后继者。</a:t>
            </a:r>
          </a:p>
          <a:p>
            <a:r>
              <a:t>Haskell</a:t>
            </a:r>
            <a:r>
              <a:rPr>
                <a:latin typeface="宋体"/>
                <a:ea typeface="宋体"/>
                <a:cs typeface="宋体"/>
                <a:sym typeface="宋体"/>
              </a:rPr>
              <a:t>是一种标准化的、通用纯函数式编程语言，强调很多函数式的编程规则</a:t>
            </a:r>
            <a:r>
              <a:t>,</a:t>
            </a:r>
            <a:r>
              <a:rPr>
                <a:latin typeface="宋体"/>
                <a:ea typeface="宋体"/>
                <a:cs typeface="宋体"/>
                <a:sym typeface="宋体"/>
              </a:rPr>
              <a:t>如变量不可变、高阶函数</a:t>
            </a:r>
            <a:r>
              <a:t>,</a:t>
            </a:r>
            <a:r>
              <a:rPr>
                <a:latin typeface="宋体"/>
                <a:ea typeface="宋体"/>
                <a:cs typeface="宋体"/>
                <a:sym typeface="宋体"/>
              </a:rPr>
              <a:t>无副作用的函数等。</a:t>
            </a:r>
            <a:r>
              <a:t>Haskell</a:t>
            </a:r>
            <a:r>
              <a:rPr>
                <a:latin typeface="宋体"/>
                <a:ea typeface="宋体"/>
                <a:cs typeface="宋体"/>
                <a:sym typeface="宋体"/>
              </a:rPr>
              <a:t>的诞生出于研究目的，但并未考虑如何解决工业界的一些问题，因此商业应用不多。</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marL="228600" indent="-228600">
              <a:spcBef>
                <a:spcPts val="0"/>
              </a:spcBef>
              <a:buSzPct val="100000"/>
              <a:buChar char="•"/>
              <a:defRPr>
                <a:latin typeface="宋体"/>
                <a:ea typeface="宋体"/>
                <a:cs typeface="宋体"/>
                <a:sym typeface="宋体"/>
              </a:defRPr>
            </a:lvl1pPr>
          </a:lstStyle>
          <a:p>
            <a:r>
              <a:t>命令式编程天生的缺陷使并行编程模型变得非常复杂，无论是信号量、还是锁，都使程序员不堪重负，函数式编程语言的优势逐渐显现了出来。函数式编程没有可变的变量，数据只读不写，由此，并发的问题迎刃而解。而且，相对于命令式编程而言，函数式编程大幅简化了并行计算的编写难度，不易出错且易于维护。</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lvl1pPr marL="228600" indent="-228600">
              <a:spcBef>
                <a:spcPts val="0"/>
              </a:spcBef>
              <a:buSzPct val="100000"/>
              <a:buChar char="•"/>
              <a:defRPr>
                <a:latin typeface="宋体"/>
                <a:ea typeface="宋体"/>
                <a:cs typeface="宋体"/>
                <a:sym typeface="宋体"/>
              </a:defRPr>
            </a:lvl1pPr>
          </a:lstStyle>
          <a:p>
            <a:r>
              <a:t>命令式编程天生的缺陷使并行编程模型变得非常复杂，无论是信号量、还是锁，都使程序员不堪重负，函数式编程语言的优势逐渐显现了出来。函数式编程没有可变的变量，数据只读不写，由此，并发的问题迎刃而解。而且，相对于命令式编程而言，函数式编程大幅简化了并行计算的编写难度，不易出错且易于维护。</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pPr>
              <a:spcBef>
                <a:spcPts val="600"/>
              </a:spcBef>
              <a:defRPr sz="1800"/>
            </a:pPr>
            <a:r>
              <a:t>X = X + 1</a:t>
            </a:r>
            <a:r>
              <a:rPr>
                <a:latin typeface="宋体"/>
                <a:ea typeface="宋体"/>
                <a:cs typeface="宋体"/>
                <a:sym typeface="宋体"/>
              </a:rPr>
              <a:t>命令式：</a:t>
            </a:r>
            <a:r>
              <a:t>x</a:t>
            </a:r>
            <a:r>
              <a:rPr>
                <a:latin typeface="宋体"/>
                <a:ea typeface="宋体"/>
                <a:cs typeface="宋体"/>
                <a:sym typeface="宋体"/>
              </a:rPr>
              <a:t>等于</a:t>
            </a:r>
            <a:r>
              <a:t>x</a:t>
            </a:r>
            <a:r>
              <a:rPr>
                <a:latin typeface="宋体"/>
                <a:ea typeface="宋体"/>
                <a:cs typeface="宋体"/>
                <a:sym typeface="宋体"/>
              </a:rPr>
              <a:t>加一，此时我们大量依赖的是状态，可变的状态，或者说变量，它们的值可以随程序运行而改变。可变状态非常强大，但随之而来的便是叫做</a:t>
            </a:r>
            <a:r>
              <a:t>“</a:t>
            </a:r>
            <a:r>
              <a:rPr>
                <a:latin typeface="宋体"/>
                <a:ea typeface="宋体"/>
                <a:cs typeface="宋体"/>
                <a:sym typeface="宋体"/>
              </a:rPr>
              <a:t>副作用</a:t>
            </a:r>
            <a:r>
              <a:t>”</a:t>
            </a:r>
            <a:r>
              <a:rPr>
                <a:latin typeface="宋体"/>
                <a:ea typeface="宋体"/>
                <a:cs typeface="宋体"/>
                <a:sym typeface="宋体"/>
              </a:rPr>
              <a:t>的问题。在使用可变状态时，你的程序则会包含副作用，比如你会写一个无需参数的</a:t>
            </a:r>
            <a:r>
              <a:t>void</a:t>
            </a:r>
            <a:r>
              <a:rPr>
                <a:latin typeface="宋体"/>
                <a:ea typeface="宋体"/>
                <a:cs typeface="宋体"/>
                <a:sym typeface="宋体"/>
              </a:rPr>
              <a:t>方法，然后它会根据你的调用次数或是在哪个线程上进行调用对程序产生影响，因为</a:t>
            </a:r>
            <a:r>
              <a:t>void</a:t>
            </a:r>
            <a:r>
              <a:rPr>
                <a:latin typeface="宋体"/>
                <a:ea typeface="宋体"/>
                <a:cs typeface="宋体"/>
                <a:sym typeface="宋体"/>
              </a:rPr>
              <a:t>方法会改变程序内部的状态，从而影响之后的运行效果。 在函数式编程中则不会出现这个情况，因为所有的状态都是不可变的。你可以声明一个状态，但是不能改变这个状态。而且由于你无法改变它，所以在函数式编程中不需要变量。事实上对函数式编程的讨论更像是数学、公式，而不像是程序语句。如果你把</a:t>
            </a:r>
            <a:r>
              <a:t>x = x + 1</a:t>
            </a:r>
            <a:r>
              <a:rPr>
                <a:latin typeface="宋体"/>
                <a:ea typeface="宋体"/>
                <a:cs typeface="宋体"/>
                <a:sym typeface="宋体"/>
              </a:rPr>
              <a:t>这句话交给一个程序员看，他会说</a:t>
            </a:r>
            <a:r>
              <a:t>“</a:t>
            </a:r>
            <a:r>
              <a:rPr>
                <a:latin typeface="宋体"/>
                <a:ea typeface="宋体"/>
                <a:cs typeface="宋体"/>
                <a:sym typeface="宋体"/>
              </a:rPr>
              <a:t>啊，你在增加</a:t>
            </a:r>
            <a:r>
              <a:t>x</a:t>
            </a:r>
            <a:r>
              <a:rPr>
                <a:latin typeface="宋体"/>
                <a:ea typeface="宋体"/>
                <a:cs typeface="宋体"/>
                <a:sym typeface="宋体"/>
              </a:rPr>
              <a:t>的值</a:t>
            </a:r>
            <a:r>
              <a:t>”</a:t>
            </a:r>
            <a:r>
              <a:rPr>
                <a:latin typeface="宋体"/>
                <a:ea typeface="宋体"/>
                <a:cs typeface="宋体"/>
                <a:sym typeface="宋体"/>
              </a:rPr>
              <a:t>，而如果你把它交给一个数学家看，他会说</a:t>
            </a:r>
            <a:r>
              <a:t>“</a:t>
            </a:r>
            <a:r>
              <a:rPr>
                <a:latin typeface="宋体"/>
                <a:ea typeface="宋体"/>
                <a:cs typeface="宋体"/>
                <a:sym typeface="宋体"/>
              </a:rPr>
              <a:t>嗯，我知道这不是</a:t>
            </a:r>
            <a:r>
              <a:t>true”</a:t>
            </a:r>
            <a:r>
              <a:rPr>
                <a:latin typeface="宋体"/>
                <a:ea typeface="宋体"/>
                <a:cs typeface="宋体"/>
                <a:sym typeface="宋体"/>
              </a:rPr>
              <a:t>。</a:t>
            </a:r>
          </a:p>
          <a:p>
            <a:pPr>
              <a:spcBef>
                <a:spcPts val="300"/>
              </a:spcBef>
              <a:defRPr sz="1000"/>
            </a:pPr>
            <a:r>
              <a:t>Y = X + 1</a:t>
            </a:r>
            <a:r>
              <a:rPr>
                <a:latin typeface="宋体"/>
                <a:ea typeface="宋体"/>
                <a:cs typeface="宋体"/>
                <a:sym typeface="宋体"/>
              </a:rPr>
              <a:t>就是把</a:t>
            </a:r>
            <a:r>
              <a:t>x + 1</a:t>
            </a:r>
            <a:r>
              <a:rPr>
                <a:latin typeface="宋体"/>
                <a:ea typeface="宋体"/>
                <a:cs typeface="宋体"/>
                <a:sym typeface="宋体"/>
              </a:rPr>
              <a:t>的计算结果交给</a:t>
            </a:r>
            <a:r>
              <a:t>y</a:t>
            </a:r>
            <a:r>
              <a:rPr>
                <a:latin typeface="宋体"/>
                <a:ea typeface="宋体"/>
                <a:cs typeface="宋体"/>
                <a:sym typeface="宋体"/>
              </a:rPr>
              <a:t>，你是为这个计算指定了一个名字。这里</a:t>
            </a:r>
            <a:r>
              <a:t>y</a:t>
            </a:r>
            <a:r>
              <a:rPr>
                <a:latin typeface="宋体"/>
                <a:ea typeface="宋体"/>
                <a:cs typeface="宋体"/>
                <a:sym typeface="宋体"/>
              </a:rPr>
              <a:t>不是一个变量，它只是</a:t>
            </a:r>
            <a:r>
              <a:t>x + 1</a:t>
            </a:r>
            <a:r>
              <a:rPr>
                <a:latin typeface="宋体"/>
                <a:ea typeface="宋体"/>
                <a:cs typeface="宋体"/>
                <a:sym typeface="宋体"/>
              </a:rPr>
              <a:t>的名称，它不会改变，永远代表了</a:t>
            </a:r>
            <a:r>
              <a:t>x + 1</a:t>
            </a:r>
            <a:r>
              <a:rPr>
                <a:latin typeface="宋体"/>
                <a:ea typeface="宋体"/>
                <a:cs typeface="宋体"/>
                <a:sym typeface="宋体"/>
              </a:rPr>
              <a:t>。 在函数式编程语言中，函数接受一些参数，那么当你调用这个函数时，影响函数调用的只是你传进去的参数，而你得到的也只是计算结果。在一个纯函数式编程语言中，函数在计算时不会对进行一些神奇的改变，它只会使用你给它的参数，然后返回结果。在函数式编程语言中，一个</a:t>
            </a:r>
            <a:r>
              <a:t>void</a:t>
            </a:r>
            <a:r>
              <a:rPr>
                <a:latin typeface="宋体"/>
                <a:ea typeface="宋体"/>
                <a:cs typeface="宋体"/>
                <a:sym typeface="宋体"/>
              </a:rPr>
              <a:t>方法是没有意义的，它唯一的作用只是让你的</a:t>
            </a:r>
            <a:r>
              <a:t>CPU</a:t>
            </a:r>
            <a:r>
              <a:rPr>
                <a:latin typeface="宋体"/>
                <a:ea typeface="宋体"/>
                <a:cs typeface="宋体"/>
                <a:sym typeface="宋体"/>
              </a:rPr>
              <a:t>发热，而不能给你任何东西，也不会有副作用。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a:spcBef>
                <a:spcPts val="300"/>
              </a:spcBef>
              <a:defRPr sz="1000">
                <a:latin typeface="宋体"/>
                <a:ea typeface="宋体"/>
                <a:cs typeface="宋体"/>
                <a:sym typeface="宋体"/>
              </a:defRPr>
            </a:pPr>
            <a:r>
              <a:t>命令式：</a:t>
            </a:r>
            <a:r>
              <a:rPr>
                <a:latin typeface="+mj-lt"/>
                <a:ea typeface="+mj-ea"/>
                <a:cs typeface="+mj-cs"/>
                <a:sym typeface="Calibri"/>
              </a:rPr>
              <a:t>x</a:t>
            </a:r>
            <a:r>
              <a:t>等于</a:t>
            </a:r>
            <a:r>
              <a:rPr>
                <a:latin typeface="+mj-lt"/>
                <a:ea typeface="+mj-ea"/>
                <a:cs typeface="+mj-cs"/>
                <a:sym typeface="Calibri"/>
              </a:rPr>
              <a:t>x</a:t>
            </a:r>
            <a:r>
              <a:t>加一，此时我们大量依赖的是状态，可变的状态，或者说变量，它们的值可以随程序运行而改变。可变状态非常强大，但随之而来的便是叫做</a:t>
            </a:r>
            <a:r>
              <a:rPr>
                <a:latin typeface="+mj-lt"/>
                <a:ea typeface="+mj-ea"/>
                <a:cs typeface="+mj-cs"/>
                <a:sym typeface="Calibri"/>
              </a:rPr>
              <a:t>“</a:t>
            </a:r>
            <a:r>
              <a:t>副作用</a:t>
            </a:r>
            <a:r>
              <a:rPr>
                <a:latin typeface="+mj-lt"/>
                <a:ea typeface="+mj-ea"/>
                <a:cs typeface="+mj-cs"/>
                <a:sym typeface="Calibri"/>
              </a:rPr>
              <a:t>”</a:t>
            </a:r>
            <a:r>
              <a:t>的问题。在使用可变状态时，你的程序则会包含副作用，比如你会写一个无需参数的</a:t>
            </a:r>
            <a:r>
              <a:rPr>
                <a:latin typeface="+mj-lt"/>
                <a:ea typeface="+mj-ea"/>
                <a:cs typeface="+mj-cs"/>
                <a:sym typeface="Calibri"/>
              </a:rPr>
              <a:t>void</a:t>
            </a:r>
            <a:r>
              <a:t>方法，然后它会根据你的调用次数或是在哪个线程上进行调用对程序产生影响，因为</a:t>
            </a:r>
            <a:r>
              <a:rPr>
                <a:latin typeface="+mj-lt"/>
                <a:ea typeface="+mj-ea"/>
                <a:cs typeface="+mj-cs"/>
                <a:sym typeface="Calibri"/>
              </a:rPr>
              <a:t>void</a:t>
            </a:r>
            <a:r>
              <a:t>方法会改变程序内部的状态，从而影响之后的运行效果。 </a:t>
            </a:r>
          </a:p>
          <a:p>
            <a:pPr>
              <a:spcBef>
                <a:spcPts val="300"/>
              </a:spcBef>
              <a:defRPr sz="1000">
                <a:latin typeface="宋体"/>
                <a:ea typeface="宋体"/>
                <a:cs typeface="宋体"/>
                <a:sym typeface="宋体"/>
              </a:defRPr>
            </a:pPr>
            <a:r>
              <a:t>在函数式编程中则不会出现这个情况，因为所有的状态都是不可变的。你可以声明一个状态，但是不能改变这个状态。而且由于你无法改变它，所以在函数式编程中不需要变量。事实上对函数式编程的讨论更像是数学、公式，而不像是程序语句。如果你把</a:t>
            </a:r>
            <a:r>
              <a:rPr>
                <a:latin typeface="+mj-lt"/>
                <a:ea typeface="+mj-ea"/>
                <a:cs typeface="+mj-cs"/>
                <a:sym typeface="Calibri"/>
              </a:rPr>
              <a:t>x = x + 1</a:t>
            </a:r>
            <a:r>
              <a:t>这句话交给一个程序员看，他会说</a:t>
            </a:r>
            <a:r>
              <a:rPr>
                <a:latin typeface="+mj-lt"/>
                <a:ea typeface="+mj-ea"/>
                <a:cs typeface="+mj-cs"/>
                <a:sym typeface="Calibri"/>
              </a:rPr>
              <a:t>“</a:t>
            </a:r>
            <a:r>
              <a:t>啊，你在增加</a:t>
            </a:r>
            <a:r>
              <a:rPr>
                <a:latin typeface="+mj-lt"/>
                <a:ea typeface="+mj-ea"/>
                <a:cs typeface="+mj-cs"/>
                <a:sym typeface="Calibri"/>
              </a:rPr>
              <a:t>x</a:t>
            </a:r>
            <a:r>
              <a:t>的值</a:t>
            </a:r>
            <a:r>
              <a:rPr>
                <a:latin typeface="+mj-lt"/>
                <a:ea typeface="+mj-ea"/>
                <a:cs typeface="+mj-cs"/>
                <a:sym typeface="Calibri"/>
              </a:rPr>
              <a:t>”</a:t>
            </a:r>
            <a:r>
              <a:t>，而如果你把它交给一个数学家看，他会说</a:t>
            </a:r>
            <a:r>
              <a:rPr>
                <a:latin typeface="+mj-lt"/>
                <a:ea typeface="+mj-ea"/>
                <a:cs typeface="+mj-cs"/>
                <a:sym typeface="Calibri"/>
              </a:rPr>
              <a:t>“</a:t>
            </a:r>
            <a:r>
              <a:t>嗯，我知道这不是</a:t>
            </a:r>
            <a:r>
              <a:rPr>
                <a:latin typeface="+mj-lt"/>
                <a:ea typeface="+mj-ea"/>
                <a:cs typeface="+mj-cs"/>
                <a:sym typeface="Calibri"/>
              </a:rPr>
              <a:t>true”</a:t>
            </a:r>
            <a:r>
              <a:t>。</a:t>
            </a:r>
          </a:p>
          <a:p>
            <a:pPr>
              <a:spcBef>
                <a:spcPts val="300"/>
              </a:spcBef>
              <a:defRPr sz="1000"/>
            </a:pPr>
            <a:r>
              <a:t>Y = X + 1，</a:t>
            </a:r>
            <a:r>
              <a:rPr>
                <a:latin typeface="宋体"/>
                <a:ea typeface="宋体"/>
                <a:cs typeface="宋体"/>
                <a:sym typeface="宋体"/>
              </a:rPr>
              <a:t>就是把</a:t>
            </a:r>
            <a:r>
              <a:t>x + 1</a:t>
            </a:r>
            <a:r>
              <a:rPr>
                <a:latin typeface="宋体"/>
                <a:ea typeface="宋体"/>
                <a:cs typeface="宋体"/>
                <a:sym typeface="宋体"/>
              </a:rPr>
              <a:t>的计算结果交给</a:t>
            </a:r>
            <a:r>
              <a:t>y</a:t>
            </a:r>
            <a:r>
              <a:rPr>
                <a:latin typeface="宋体"/>
                <a:ea typeface="宋体"/>
                <a:cs typeface="宋体"/>
                <a:sym typeface="宋体"/>
              </a:rPr>
              <a:t>，你是为这个计算指定了一个名字。这里</a:t>
            </a:r>
            <a:r>
              <a:t>y</a:t>
            </a:r>
            <a:r>
              <a:rPr>
                <a:latin typeface="宋体"/>
                <a:ea typeface="宋体"/>
                <a:cs typeface="宋体"/>
                <a:sym typeface="宋体"/>
              </a:rPr>
              <a:t>不是一个变量，它只是</a:t>
            </a:r>
            <a:r>
              <a:t>x + 1</a:t>
            </a:r>
            <a:r>
              <a:rPr>
                <a:latin typeface="宋体"/>
                <a:ea typeface="宋体"/>
                <a:cs typeface="宋体"/>
                <a:sym typeface="宋体"/>
              </a:rPr>
              <a:t>的名称，它不会改变，永远代表了</a:t>
            </a:r>
            <a:r>
              <a:t>x + 1</a:t>
            </a:r>
            <a:r>
              <a:rPr>
                <a:latin typeface="宋体"/>
                <a:ea typeface="宋体"/>
                <a:cs typeface="宋体"/>
                <a:sym typeface="宋体"/>
              </a:rPr>
              <a:t>。 </a:t>
            </a:r>
          </a:p>
          <a:p>
            <a:pPr>
              <a:spcBef>
                <a:spcPts val="300"/>
              </a:spcBef>
              <a:defRPr sz="1000">
                <a:latin typeface="宋体"/>
                <a:ea typeface="宋体"/>
                <a:cs typeface="宋体"/>
                <a:sym typeface="宋体"/>
              </a:defRPr>
            </a:pPr>
            <a:r>
              <a:t>在函数式编程语言中，函数接受一些参数，那么当你调用这个函数时，影响函数调用的只是你传进去的参数，而你得到的也只是计算结果。在一个纯函数式编程语言中，函数在计算时不会对进行一些神奇的改变，它只会使用你给它的参数，然后返回结果。在函数式编程语言中，一个</a:t>
            </a:r>
            <a:r>
              <a:rPr>
                <a:latin typeface="+mj-lt"/>
                <a:ea typeface="+mj-ea"/>
                <a:cs typeface="+mj-cs"/>
                <a:sym typeface="Calibri"/>
              </a:rPr>
              <a:t>void</a:t>
            </a:r>
            <a:r>
              <a:t>方法是没有意义的，它唯一的作用只是让你的</a:t>
            </a:r>
            <a:r>
              <a:rPr>
                <a:latin typeface="+mj-lt"/>
                <a:ea typeface="+mj-ea"/>
                <a:cs typeface="+mj-cs"/>
                <a:sym typeface="Calibri"/>
              </a:rPr>
              <a:t>CPU</a:t>
            </a:r>
            <a:r>
              <a:t>发热，而不能给你任何东西，也不会有副作用。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a:spcBef>
                <a:spcPts val="300"/>
              </a:spcBef>
              <a:defRPr sz="1000">
                <a:latin typeface="宋体"/>
                <a:ea typeface="宋体"/>
                <a:cs typeface="宋体"/>
                <a:sym typeface="宋体"/>
              </a:defRPr>
            </a:pPr>
            <a:r>
              <a:rPr dirty="0"/>
              <a:t>命令式：</a:t>
            </a:r>
            <a:r>
              <a:rPr dirty="0">
                <a:latin typeface="+mj-lt"/>
                <a:ea typeface="+mj-ea"/>
                <a:cs typeface="+mj-cs"/>
                <a:sym typeface="Calibri"/>
              </a:rPr>
              <a:t>x</a:t>
            </a:r>
            <a:r>
              <a:rPr dirty="0"/>
              <a:t>等于</a:t>
            </a:r>
            <a:r>
              <a:rPr dirty="0">
                <a:latin typeface="+mj-lt"/>
                <a:ea typeface="+mj-ea"/>
                <a:cs typeface="+mj-cs"/>
                <a:sym typeface="Calibri"/>
              </a:rPr>
              <a:t>x</a:t>
            </a:r>
            <a:r>
              <a:rPr dirty="0"/>
              <a:t>加一，此时我们大量依赖的是状态，可变的状态，或者说变量，它们的值可以随程序运行而改变。可变状态非常强大，但随之而来的便是叫做</a:t>
            </a:r>
            <a:r>
              <a:rPr dirty="0">
                <a:latin typeface="+mj-lt"/>
                <a:ea typeface="+mj-ea"/>
                <a:cs typeface="+mj-cs"/>
                <a:sym typeface="Calibri"/>
              </a:rPr>
              <a:t>“</a:t>
            </a:r>
            <a:r>
              <a:rPr dirty="0"/>
              <a:t>副作用</a:t>
            </a:r>
            <a:r>
              <a:rPr dirty="0">
                <a:latin typeface="+mj-lt"/>
                <a:ea typeface="+mj-ea"/>
                <a:cs typeface="+mj-cs"/>
                <a:sym typeface="Calibri"/>
              </a:rPr>
              <a:t>”</a:t>
            </a:r>
            <a:r>
              <a:rPr dirty="0"/>
              <a:t>的问题。在使用可变状态时，你的程序则会包含副作用，比如你会写一个无需参数的</a:t>
            </a:r>
            <a:r>
              <a:rPr dirty="0">
                <a:latin typeface="+mj-lt"/>
                <a:ea typeface="+mj-ea"/>
                <a:cs typeface="+mj-cs"/>
                <a:sym typeface="Calibri"/>
              </a:rPr>
              <a:t>void</a:t>
            </a:r>
            <a:r>
              <a:rPr dirty="0"/>
              <a:t>方法，然后它会根据你的调用次数或是在哪个线程上进行调用对程序产生影响，因为</a:t>
            </a:r>
            <a:r>
              <a:rPr dirty="0">
                <a:latin typeface="+mj-lt"/>
                <a:ea typeface="+mj-ea"/>
                <a:cs typeface="+mj-cs"/>
                <a:sym typeface="Calibri"/>
              </a:rPr>
              <a:t>void</a:t>
            </a:r>
            <a:r>
              <a:rPr dirty="0"/>
              <a:t>方法会改变程序内部的状态，从而影响之后的运行效果。 </a:t>
            </a:r>
          </a:p>
          <a:p>
            <a:pPr>
              <a:spcBef>
                <a:spcPts val="300"/>
              </a:spcBef>
              <a:defRPr sz="1000">
                <a:latin typeface="宋体"/>
                <a:ea typeface="宋体"/>
                <a:cs typeface="宋体"/>
                <a:sym typeface="宋体"/>
              </a:defRPr>
            </a:pPr>
            <a:r>
              <a:rPr dirty="0"/>
              <a:t>在函数式编程中则不会出现这个情况，因为所有的状态都是不可变的。你可以声明一个状态，但是不能改变这个状态。而且由于你无法改变它，所以在函数式编程中不需要变量。事实上对函数式编程的讨论更像是数学、公式，而不像是程序语句。如果你把</a:t>
            </a:r>
            <a:r>
              <a:rPr dirty="0">
                <a:latin typeface="+mj-lt"/>
                <a:ea typeface="+mj-ea"/>
                <a:cs typeface="+mj-cs"/>
                <a:sym typeface="Calibri"/>
              </a:rPr>
              <a:t>x = x + 1</a:t>
            </a:r>
            <a:r>
              <a:rPr dirty="0"/>
              <a:t>这句话交给一个程序员看，他会说</a:t>
            </a:r>
            <a:r>
              <a:rPr dirty="0">
                <a:latin typeface="+mj-lt"/>
                <a:ea typeface="+mj-ea"/>
                <a:cs typeface="+mj-cs"/>
                <a:sym typeface="Calibri"/>
              </a:rPr>
              <a:t>“</a:t>
            </a:r>
            <a:r>
              <a:rPr dirty="0"/>
              <a:t>啊，你在增加</a:t>
            </a:r>
            <a:r>
              <a:rPr dirty="0">
                <a:latin typeface="+mj-lt"/>
                <a:ea typeface="+mj-ea"/>
                <a:cs typeface="+mj-cs"/>
                <a:sym typeface="Calibri"/>
              </a:rPr>
              <a:t>x</a:t>
            </a:r>
            <a:r>
              <a:rPr dirty="0"/>
              <a:t>的值</a:t>
            </a:r>
            <a:r>
              <a:rPr dirty="0">
                <a:latin typeface="+mj-lt"/>
                <a:ea typeface="+mj-ea"/>
                <a:cs typeface="+mj-cs"/>
                <a:sym typeface="Calibri"/>
              </a:rPr>
              <a:t>”</a:t>
            </a:r>
            <a:r>
              <a:rPr dirty="0"/>
              <a:t>，而如果你把它交给一个数学家看，他会说</a:t>
            </a:r>
            <a:r>
              <a:rPr dirty="0">
                <a:latin typeface="+mj-lt"/>
                <a:ea typeface="+mj-ea"/>
                <a:cs typeface="+mj-cs"/>
                <a:sym typeface="Calibri"/>
              </a:rPr>
              <a:t>“</a:t>
            </a:r>
            <a:r>
              <a:rPr dirty="0"/>
              <a:t>嗯，我知道这不是</a:t>
            </a:r>
            <a:r>
              <a:rPr dirty="0">
                <a:latin typeface="+mj-lt"/>
                <a:ea typeface="+mj-ea"/>
                <a:cs typeface="+mj-cs"/>
                <a:sym typeface="Calibri"/>
              </a:rPr>
              <a:t>true”</a:t>
            </a:r>
            <a:r>
              <a:rPr dirty="0"/>
              <a:t>。</a:t>
            </a:r>
          </a:p>
          <a:p>
            <a:pPr>
              <a:spcBef>
                <a:spcPts val="300"/>
              </a:spcBef>
              <a:defRPr sz="1000"/>
            </a:pPr>
            <a:r>
              <a:rPr dirty="0"/>
              <a:t>Y = X + 1，</a:t>
            </a:r>
            <a:r>
              <a:rPr dirty="0">
                <a:latin typeface="宋体"/>
                <a:ea typeface="宋体"/>
                <a:cs typeface="宋体"/>
                <a:sym typeface="宋体"/>
              </a:rPr>
              <a:t>就是把</a:t>
            </a:r>
            <a:r>
              <a:rPr dirty="0"/>
              <a:t>x + 1</a:t>
            </a:r>
            <a:r>
              <a:rPr dirty="0">
                <a:latin typeface="宋体"/>
                <a:ea typeface="宋体"/>
                <a:cs typeface="宋体"/>
                <a:sym typeface="宋体"/>
              </a:rPr>
              <a:t>的计算结果交给</a:t>
            </a:r>
            <a:r>
              <a:rPr dirty="0"/>
              <a:t>y</a:t>
            </a:r>
            <a:r>
              <a:rPr dirty="0">
                <a:latin typeface="宋体"/>
                <a:ea typeface="宋体"/>
                <a:cs typeface="宋体"/>
                <a:sym typeface="宋体"/>
              </a:rPr>
              <a:t>，你是为这个计算指定了一个名字。这里</a:t>
            </a:r>
            <a:r>
              <a:rPr dirty="0"/>
              <a:t>y</a:t>
            </a:r>
            <a:r>
              <a:rPr dirty="0">
                <a:latin typeface="宋体"/>
                <a:ea typeface="宋体"/>
                <a:cs typeface="宋体"/>
                <a:sym typeface="宋体"/>
              </a:rPr>
              <a:t>不是一个变量，它只是</a:t>
            </a:r>
            <a:r>
              <a:rPr dirty="0"/>
              <a:t>x + 1</a:t>
            </a:r>
            <a:r>
              <a:rPr dirty="0">
                <a:latin typeface="宋体"/>
                <a:ea typeface="宋体"/>
                <a:cs typeface="宋体"/>
                <a:sym typeface="宋体"/>
              </a:rPr>
              <a:t>的名称，它不会改变，永远代表了</a:t>
            </a:r>
            <a:r>
              <a:rPr dirty="0"/>
              <a:t>x + 1</a:t>
            </a:r>
            <a:r>
              <a:rPr dirty="0">
                <a:latin typeface="宋体"/>
                <a:ea typeface="宋体"/>
                <a:cs typeface="宋体"/>
                <a:sym typeface="宋体"/>
              </a:rPr>
              <a:t>。 </a:t>
            </a:r>
          </a:p>
          <a:p>
            <a:pPr>
              <a:spcBef>
                <a:spcPts val="300"/>
              </a:spcBef>
              <a:defRPr sz="1000">
                <a:latin typeface="宋体"/>
                <a:ea typeface="宋体"/>
                <a:cs typeface="宋体"/>
                <a:sym typeface="宋体"/>
              </a:defRPr>
            </a:pPr>
            <a:r>
              <a:rPr dirty="0"/>
              <a:t>在函数式编程语言中，函数接受一些参数，那么当你调用这个函数时，影响函数调用的只是你传进去的参数，而你得到的也只是计算结果。在一个纯函数式编程语言中，函数在计算时不会对进行一些神奇的改变，它只会使用你给它的参数，然后返回结果。在函数式编程语言中，一个</a:t>
            </a:r>
            <a:r>
              <a:rPr dirty="0">
                <a:latin typeface="+mj-lt"/>
                <a:ea typeface="+mj-ea"/>
                <a:cs typeface="+mj-cs"/>
                <a:sym typeface="Calibri"/>
              </a:rPr>
              <a:t>void</a:t>
            </a:r>
            <a:r>
              <a:rPr dirty="0"/>
              <a:t>方法是没有意义的，它唯一的作用只是让你的</a:t>
            </a:r>
            <a:r>
              <a:rPr dirty="0">
                <a:latin typeface="+mj-lt"/>
                <a:ea typeface="+mj-ea"/>
                <a:cs typeface="+mj-cs"/>
                <a:sym typeface="Calibri"/>
              </a:rPr>
              <a:t>CPU</a:t>
            </a:r>
            <a:r>
              <a:rPr dirty="0"/>
              <a:t>发热，而不能给你任何东西，也不会有副作用。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marL="228600" indent="-228600">
              <a:spcBef>
                <a:spcPts val="0"/>
              </a:spcBef>
              <a:buSzPct val="100000"/>
              <a:buChar char="•"/>
              <a:defRPr>
                <a:latin typeface="宋体"/>
                <a:ea typeface="宋体"/>
                <a:cs typeface="宋体"/>
                <a:sym typeface="宋体"/>
              </a:defRPr>
            </a:pPr>
            <a:r>
              <a:t>引用透明：</a:t>
            </a:r>
            <a:r>
              <a:rPr>
                <a:latin typeface="Arial" panose="020B0604020202090204"/>
                <a:ea typeface="Arial" panose="020B0604020202090204"/>
                <a:cs typeface="Arial" panose="020B0604020202090204"/>
                <a:sym typeface="Arial" panose="020B0604020202090204"/>
              </a:rPr>
              <a:t>Pascal</a:t>
            </a:r>
            <a:r>
              <a:t>中，</a:t>
            </a:r>
            <a:r>
              <a:rPr>
                <a:latin typeface="Arial" panose="020B0604020202090204"/>
                <a:ea typeface="Arial" panose="020B0604020202090204"/>
                <a:cs typeface="Arial" panose="020B0604020202090204"/>
                <a:sym typeface="Arial" panose="020B0604020202090204"/>
              </a:rPr>
              <a:t>f(x)+u/2</a:t>
            </a:r>
            <a:r>
              <a:t>，优化过程中想变成</a:t>
            </a:r>
            <a:r>
              <a:rPr>
                <a:latin typeface="Arial" panose="020B0604020202090204"/>
                <a:ea typeface="Arial" panose="020B0604020202090204"/>
                <a:cs typeface="Arial" panose="020B0604020202090204"/>
                <a:sym typeface="Arial" panose="020B0604020202090204"/>
              </a:rPr>
              <a:t>u/2+f(x)</a:t>
            </a:r>
            <a:r>
              <a:t>。但如果函数</a:t>
            </a:r>
            <a:r>
              <a:rPr>
                <a:latin typeface="Arial" panose="020B0604020202090204"/>
                <a:ea typeface="Arial" panose="020B0604020202090204"/>
                <a:cs typeface="Arial" panose="020B0604020202090204"/>
                <a:sym typeface="Arial" panose="020B0604020202090204"/>
              </a:rPr>
              <a:t>f</a:t>
            </a:r>
            <a:r>
              <a:t>改变了</a:t>
            </a:r>
            <a:r>
              <a:rPr>
                <a:latin typeface="Arial" panose="020B0604020202090204"/>
                <a:ea typeface="Arial" panose="020B0604020202090204"/>
                <a:cs typeface="Arial" panose="020B0604020202090204"/>
                <a:sym typeface="Arial" panose="020B0604020202090204"/>
              </a:rPr>
              <a:t>u</a:t>
            </a:r>
            <a:r>
              <a:t>的值，这两个表达式就可能得不到相同的值</a:t>
            </a:r>
            <a:r>
              <a:rPr>
                <a:latin typeface="Arial" panose="020B0604020202090204"/>
                <a:ea typeface="Arial" panose="020B0604020202090204"/>
                <a:cs typeface="Arial" panose="020B0604020202090204"/>
                <a:sym typeface="Arial" panose="020B0604020202090204"/>
              </a:rPr>
              <a:t>---</a:t>
            </a:r>
            <a:r>
              <a:t>丧失引用的透明性</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a:spcBef>
                <a:spcPts val="0"/>
              </a:spcBef>
              <a:defRPr i="1"/>
            </a:pPr>
            <a:r>
              <a:t>f(x)</a:t>
            </a:r>
            <a:r>
              <a:rPr i="0">
                <a:latin typeface="宋体"/>
                <a:ea typeface="宋体"/>
                <a:cs typeface="宋体"/>
                <a:sym typeface="宋体"/>
              </a:rPr>
              <a:t>和</a:t>
            </a:r>
            <a:r>
              <a:t>g(x)</a:t>
            </a:r>
            <a:r>
              <a:rPr i="0">
                <a:latin typeface="宋体"/>
                <a:ea typeface="宋体"/>
                <a:cs typeface="宋体"/>
                <a:sym typeface="宋体"/>
              </a:rPr>
              <a:t>合成为</a:t>
            </a:r>
            <a:r>
              <a:t>f(g(x))</a:t>
            </a:r>
            <a:r>
              <a:rPr i="0">
                <a:latin typeface="宋体"/>
                <a:ea typeface="宋体"/>
                <a:cs typeface="宋体"/>
                <a:sym typeface="宋体"/>
              </a:rPr>
              <a:t>的前提是</a:t>
            </a:r>
            <a:r>
              <a:t>f</a:t>
            </a:r>
            <a:r>
              <a:rPr i="0">
                <a:latin typeface="宋体"/>
                <a:ea typeface="宋体"/>
                <a:cs typeface="宋体"/>
                <a:sym typeface="宋体"/>
              </a:rPr>
              <a:t>和</a:t>
            </a:r>
            <a:r>
              <a:t>g</a:t>
            </a:r>
            <a:r>
              <a:rPr i="0">
                <a:latin typeface="宋体"/>
                <a:ea typeface="宋体"/>
                <a:cs typeface="宋体"/>
                <a:sym typeface="宋体"/>
              </a:rPr>
              <a:t>都只能接受一个参数。如果</a:t>
            </a:r>
            <a:r>
              <a:t>f</a:t>
            </a:r>
            <a:r>
              <a:rPr i="0">
                <a:latin typeface="宋体"/>
                <a:ea typeface="宋体"/>
                <a:cs typeface="宋体"/>
                <a:sym typeface="宋体"/>
              </a:rPr>
              <a:t>和</a:t>
            </a:r>
            <a:r>
              <a:t>g</a:t>
            </a:r>
            <a:r>
              <a:rPr i="0">
                <a:latin typeface="宋体"/>
                <a:ea typeface="宋体"/>
                <a:cs typeface="宋体"/>
                <a:sym typeface="宋体"/>
              </a:rPr>
              <a:t>可以接受多个参数，如</a:t>
            </a:r>
            <a:r>
              <a:t>f(x,y)</a:t>
            </a:r>
            <a:r>
              <a:rPr i="0">
                <a:latin typeface="宋体"/>
                <a:ea typeface="宋体"/>
                <a:cs typeface="宋体"/>
                <a:sym typeface="宋体"/>
              </a:rPr>
              <a:t>和</a:t>
            </a:r>
            <a:r>
              <a:t>g(a,b,c)</a:t>
            </a:r>
            <a:r>
              <a:rPr i="0">
                <a:latin typeface="宋体"/>
                <a:ea typeface="宋体"/>
                <a:cs typeface="宋体"/>
                <a:sym typeface="宋体"/>
              </a:rPr>
              <a:t>，函数合成就非常麻烦。这式就需要函数柯里化（</a:t>
            </a:r>
            <a:r>
              <a:rPr i="0"/>
              <a:t>Currying</a:t>
            </a:r>
            <a:r>
              <a:rPr i="0">
                <a:latin typeface="宋体"/>
                <a:ea typeface="宋体"/>
                <a:cs typeface="宋体"/>
                <a:sym typeface="宋体"/>
              </a:rPr>
              <a:t>）。</a:t>
            </a:r>
          </a:p>
          <a:p>
            <a:pPr>
              <a:spcBef>
                <a:spcPts val="0"/>
              </a:spcBef>
              <a:defRPr>
                <a:latin typeface="宋体"/>
                <a:ea typeface="宋体"/>
                <a:cs typeface="宋体"/>
                <a:sym typeface="宋体"/>
              </a:defRPr>
            </a:pPr>
            <a:r>
              <a:t>对该函数的调用必须采用形如 </a:t>
            </a:r>
            <a:r>
              <a:rPr>
                <a:latin typeface="+mj-lt"/>
                <a:ea typeface="+mj-ea"/>
                <a:cs typeface="+mj-cs"/>
                <a:sym typeface="Calibri"/>
              </a:rPr>
              <a:t>add(E1,E2,E3)</a:t>
            </a:r>
            <a:r>
              <a:t>的方式，其结果返回一个实数。如果对该函数的调用写成</a:t>
            </a:r>
            <a:r>
              <a:rPr>
                <a:latin typeface="+mj-lt"/>
                <a:ea typeface="+mj-ea"/>
                <a:cs typeface="+mj-cs"/>
                <a:sym typeface="Calibri"/>
              </a:rPr>
              <a:t>add(E1,E2)</a:t>
            </a:r>
            <a:r>
              <a:t>，编译系统将会指出该函数调用的实参个数有误。</a:t>
            </a:r>
          </a:p>
          <a:p>
            <a:pPr>
              <a:spcBef>
                <a:spcPts val="0"/>
              </a:spcBef>
              <a:defRPr>
                <a:latin typeface="宋体"/>
                <a:ea typeface="宋体"/>
                <a:cs typeface="宋体"/>
                <a:sym typeface="宋体"/>
              </a:defRPr>
            </a:pPr>
            <a:r>
              <a:t>在表达式中可以写</a:t>
            </a:r>
            <a:r>
              <a:rPr>
                <a:latin typeface="+mj-lt"/>
                <a:ea typeface="+mj-ea"/>
                <a:cs typeface="+mj-cs"/>
                <a:sym typeface="Calibri"/>
              </a:rPr>
              <a:t>plus</a:t>
            </a:r>
            <a:r>
              <a:t>，也可以写</a:t>
            </a:r>
            <a:r>
              <a:rPr>
                <a:latin typeface="+mj-lt"/>
                <a:ea typeface="+mj-ea"/>
                <a:cs typeface="+mj-cs"/>
                <a:sym typeface="Calibri"/>
              </a:rPr>
              <a:t>(plus E1)</a:t>
            </a:r>
            <a:r>
              <a:t>或</a:t>
            </a:r>
            <a:r>
              <a:rPr>
                <a:latin typeface="+mj-lt"/>
                <a:ea typeface="+mj-ea"/>
                <a:cs typeface="+mj-cs"/>
                <a:sym typeface="Calibri"/>
              </a:rPr>
              <a:t>(plus E1 E2),</a:t>
            </a:r>
            <a:r>
              <a:t>还可以写</a:t>
            </a:r>
            <a:r>
              <a:rPr>
                <a:latin typeface="+mj-lt"/>
                <a:ea typeface="+mj-ea"/>
                <a:cs typeface="+mj-cs"/>
                <a:sym typeface="Calibri"/>
              </a:rPr>
              <a:t>(plus E1 E2 E3)</a:t>
            </a:r>
            <a:r>
              <a:t>。这四种写法都是正确的，前三种写法表述的都是函数，最后一种才是一个结果值。</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pPr>
              <a:spcBef>
                <a:spcPts val="0"/>
              </a:spcBef>
              <a:defRPr>
                <a:latin typeface="宋体"/>
                <a:ea typeface="宋体"/>
                <a:cs typeface="宋体"/>
                <a:sym typeface="宋体"/>
              </a:defRPr>
            </a:pPr>
            <a:r>
              <a:t>因为条件分支的存在，只会执行需要的两个参数中的一个（</a:t>
            </a:r>
            <a:r>
              <a:rPr>
                <a:latin typeface="+mj-lt"/>
                <a:ea typeface="+mj-ea"/>
                <a:cs typeface="+mj-cs"/>
                <a:sym typeface="Calibri"/>
              </a:rPr>
              <a:t>f(x)</a:t>
            </a:r>
            <a:r>
              <a:t>或者</a:t>
            </a:r>
            <a:r>
              <a:rPr>
                <a:latin typeface="+mj-lt"/>
                <a:ea typeface="+mj-ea"/>
                <a:cs typeface="+mj-cs"/>
                <a:sym typeface="Calibri"/>
              </a:rPr>
              <a:t>g(y)</a:t>
            </a:r>
            <a:r>
              <a:t>），而不会计算另外一个参数的函数。</a:t>
            </a:r>
          </a:p>
          <a:p>
            <a:pPr>
              <a:spcBef>
                <a:spcPts val="0"/>
              </a:spcBef>
              <a:defRPr>
                <a:latin typeface="宋体"/>
                <a:ea typeface="宋体"/>
                <a:cs typeface="宋体"/>
                <a:sym typeface="宋体"/>
              </a:defRPr>
            </a:pPr>
            <a:r>
              <a:t>在命令式语言中，由于函数</a:t>
            </a:r>
            <a:r>
              <a:rPr>
                <a:latin typeface="+mj-lt"/>
                <a:ea typeface="+mj-ea"/>
                <a:cs typeface="+mj-cs"/>
                <a:sym typeface="Calibri"/>
              </a:rPr>
              <a:t>f(x)</a:t>
            </a:r>
            <a:r>
              <a:t>和</a:t>
            </a:r>
            <a:r>
              <a:rPr>
                <a:latin typeface="+mj-lt"/>
                <a:ea typeface="+mj-ea"/>
                <a:cs typeface="+mj-cs"/>
                <a:sym typeface="Calibri"/>
              </a:rPr>
              <a:t>g(y)</a:t>
            </a:r>
            <a:r>
              <a:t>存在副作用和引用的不透明性，</a:t>
            </a:r>
            <a:r>
              <a:rPr>
                <a:latin typeface="+mj-lt"/>
                <a:ea typeface="+mj-ea"/>
                <a:cs typeface="+mj-cs"/>
                <a:sym typeface="Calibri"/>
              </a:rPr>
              <a:t>f(x)</a:t>
            </a:r>
            <a:r>
              <a:t>和</a:t>
            </a:r>
            <a:r>
              <a:rPr>
                <a:latin typeface="+mj-lt"/>
                <a:ea typeface="+mj-ea"/>
                <a:cs typeface="+mj-cs"/>
                <a:sym typeface="Calibri"/>
              </a:rPr>
              <a:t>g(y)</a:t>
            </a:r>
            <a:r>
              <a:t>不能并行的计算，因为顺序计算和并行计算这两个函数，可能得到不同的结果。但在函数式语言中，由于没有函数的副作用，</a:t>
            </a:r>
            <a:r>
              <a:rPr>
                <a:latin typeface="+mj-lt"/>
                <a:ea typeface="+mj-ea"/>
                <a:cs typeface="+mj-cs"/>
                <a:sym typeface="Calibri"/>
              </a:rPr>
              <a:t>f(x)</a:t>
            </a:r>
            <a:r>
              <a:t>和</a:t>
            </a:r>
            <a:r>
              <a:rPr>
                <a:latin typeface="+mj-lt"/>
                <a:ea typeface="+mj-ea"/>
                <a:cs typeface="+mj-cs"/>
                <a:sym typeface="Calibri"/>
              </a:rPr>
              <a:t>g(y)</a:t>
            </a:r>
            <a:r>
              <a:t>完全可以并行的计算，提高并行效率。</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lvl1pPr>
              <a:spcBef>
                <a:spcPts val="0"/>
              </a:spcBef>
            </a:lvl1pPr>
          </a:lstStyle>
          <a:p>
            <a:r>
              <a:t>sum(3,9) = 3+sum(4,9) = 3+4+sum(5,9)=……</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xfrm>
            <a:off x="381000" y="685800"/>
            <a:ext cx="6096000" cy="3429000"/>
          </a:xfrm>
          <a:prstGeom prst="rect">
            <a:avLst/>
          </a:prstGeom>
        </p:spPr>
        <p:txBody>
          <a:bodyPr/>
          <a:lstStyle/>
          <a:p>
            <a:endParaRPr/>
          </a:p>
        </p:txBody>
      </p:sp>
      <p:sp>
        <p:nvSpPr>
          <p:cNvPr id="82" name="Shape 82"/>
          <p:cNvSpPr>
            <a:spLocks noGrp="1"/>
          </p:cNvSpPr>
          <p:nvPr>
            <p:ph type="body" sz="quarter" idx="1"/>
          </p:nvPr>
        </p:nvSpPr>
        <p:spPr>
          <a:prstGeom prst="rect">
            <a:avLst/>
          </a:prstGeom>
        </p:spPr>
        <p:txBody>
          <a:bodyPr/>
          <a:lstStyle/>
          <a:p>
            <a:pPr lvl="1" indent="457200">
              <a:lnSpc>
                <a:spcPct val="70000"/>
              </a:lnSpc>
            </a:pPr>
            <a:r>
              <a:t>Fortran</a:t>
            </a:r>
            <a:r>
              <a:rPr>
                <a:latin typeface="宋体"/>
                <a:ea typeface="宋体"/>
                <a:cs typeface="宋体"/>
                <a:sym typeface="宋体"/>
              </a:rPr>
              <a:t>：世界上第一个被正式推广使用的高级语言，</a:t>
            </a:r>
            <a:r>
              <a:t>1954</a:t>
            </a:r>
            <a:r>
              <a:rPr>
                <a:latin typeface="宋体"/>
                <a:ea typeface="宋体"/>
                <a:cs typeface="宋体"/>
                <a:sym typeface="宋体"/>
              </a:rPr>
              <a:t>年被提出来的，</a:t>
            </a:r>
            <a:r>
              <a:t>1956</a:t>
            </a:r>
            <a:r>
              <a:rPr>
                <a:latin typeface="宋体"/>
                <a:ea typeface="宋体"/>
                <a:cs typeface="宋体"/>
                <a:sym typeface="宋体"/>
              </a:rPr>
              <a:t>年开始正式使用，是数值计算领域所使用的主要语言，</a:t>
            </a:r>
            <a:r>
              <a:t>ALGOL</a:t>
            </a:r>
            <a:r>
              <a:rPr>
                <a:latin typeface="宋体"/>
                <a:ea typeface="宋体"/>
                <a:cs typeface="宋体"/>
                <a:sym typeface="宋体"/>
              </a:rPr>
              <a:t>：计算机发展史上首批产生的高级程式语言家族，算法语言（</a:t>
            </a:r>
            <a:r>
              <a:t>ALGOrithmic Language</a:t>
            </a:r>
            <a:r>
              <a:rPr>
                <a:latin typeface="宋体"/>
                <a:ea typeface="宋体"/>
                <a:cs typeface="宋体"/>
                <a:sym typeface="宋体"/>
              </a:rPr>
              <a:t>）的缩写，是计算机发展史上首批产生的高级程式语言家族 ，适于数值计算，多用于科学计算机</a:t>
            </a:r>
          </a:p>
          <a:p>
            <a:pPr lvl="1" indent="457200">
              <a:lnSpc>
                <a:spcPct val="70000"/>
              </a:lnSpc>
            </a:pPr>
            <a:r>
              <a:t>COBOL</a:t>
            </a:r>
            <a:r>
              <a:rPr>
                <a:latin typeface="宋体"/>
                <a:ea typeface="宋体"/>
                <a:cs typeface="宋体"/>
                <a:sym typeface="宋体"/>
              </a:rPr>
              <a:t>：第一个商用语言，</a:t>
            </a:r>
            <a:r>
              <a:t>Pascal</a:t>
            </a:r>
            <a:r>
              <a:rPr>
                <a:latin typeface="宋体"/>
                <a:ea typeface="宋体"/>
                <a:cs typeface="宋体"/>
                <a:sym typeface="宋体"/>
              </a:rPr>
              <a:t>：作为教学语言扩展了</a:t>
            </a:r>
            <a:r>
              <a:t>ALOGOL，C</a:t>
            </a:r>
            <a:r>
              <a:rPr>
                <a:latin typeface="宋体"/>
                <a:ea typeface="宋体"/>
                <a:cs typeface="宋体"/>
                <a:sym typeface="宋体"/>
              </a:rPr>
              <a:t>：</a:t>
            </a:r>
            <a:r>
              <a:t>Dennis Ritchie1972</a:t>
            </a:r>
            <a:r>
              <a:rPr>
                <a:latin typeface="宋体"/>
                <a:ea typeface="宋体"/>
                <a:cs typeface="宋体"/>
                <a:sym typeface="宋体"/>
              </a:rPr>
              <a:t>年创建</a:t>
            </a:r>
            <a:r>
              <a:t>C</a:t>
            </a:r>
            <a:r>
              <a:rPr>
                <a:latin typeface="宋体"/>
                <a:ea typeface="宋体"/>
                <a:cs typeface="宋体"/>
                <a:sym typeface="宋体"/>
              </a:rPr>
              <a:t>语言，</a:t>
            </a:r>
            <a:r>
              <a:t>Simula</a:t>
            </a:r>
            <a:r>
              <a:rPr>
                <a:latin typeface="宋体"/>
                <a:ea typeface="宋体"/>
                <a:cs typeface="宋体"/>
                <a:sym typeface="宋体"/>
              </a:rPr>
              <a:t>：第一个面向对象语言，</a:t>
            </a:r>
            <a:r>
              <a:t>Smalltalk</a:t>
            </a:r>
            <a:r>
              <a:rPr>
                <a:latin typeface="宋体"/>
                <a:ea typeface="宋体"/>
                <a:cs typeface="宋体"/>
                <a:sym typeface="宋体"/>
              </a:rPr>
              <a:t>：第一个严格意义的全面向对象的程序设计语言，</a:t>
            </a:r>
            <a:r>
              <a:t>C++</a:t>
            </a:r>
            <a:r>
              <a:rPr>
                <a:latin typeface="宋体"/>
                <a:ea typeface="宋体"/>
                <a:cs typeface="宋体"/>
                <a:sym typeface="宋体"/>
              </a:rPr>
              <a:t>：把面向对象的优点带进</a:t>
            </a:r>
            <a:r>
              <a:t>C</a:t>
            </a:r>
            <a:r>
              <a:rPr>
                <a:latin typeface="宋体"/>
                <a:ea typeface="宋体"/>
                <a:cs typeface="宋体"/>
                <a:sym typeface="宋体"/>
              </a:rPr>
              <a:t>的命令式程序设计中，大部分基于类的特性继承自</a:t>
            </a:r>
            <a:r>
              <a:t>Simula ，JAVA</a:t>
            </a:r>
            <a:r>
              <a:rPr>
                <a:latin typeface="宋体"/>
                <a:ea typeface="宋体"/>
                <a:cs typeface="宋体"/>
                <a:sym typeface="宋体"/>
              </a:rPr>
              <a:t>是面向对象程序设计语言的成熟标志</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lvl1pPr>
              <a:spcBef>
                <a:spcPts val="0"/>
              </a:spcBef>
            </a:lvl1pPr>
          </a:lstStyle>
          <a:p>
            <a:r>
              <a:t>sum(3,9) = 3+sum(4,9) = 3+4+sum(5,9)=……</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lvl1pPr>
              <a:spcBef>
                <a:spcPts val="0"/>
              </a:spcBef>
            </a:lvl1pPr>
          </a:lstStyle>
          <a:p>
            <a:r>
              <a:t>sum(3,9) = sum1(3,9,0)=sum1(4,9,3) = sum1(5,9,7)=……</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xfrm>
            <a:off x="381000" y="685800"/>
            <a:ext cx="6096000" cy="3429000"/>
          </a:xfrm>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lvl1pPr>
              <a:spcBef>
                <a:spcPts val="0"/>
              </a:spcBef>
            </a:lvl1pPr>
          </a:lstStyle>
          <a:p>
            <a:r>
              <a:t>sum(3,9) = sum1(3,9,0)=sum1(4,9,3) = sum1(5,9,7)=……</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lvl1pPr>
              <a:spcBef>
                <a:spcPts val="0"/>
              </a:spcBef>
            </a:lvl1pPr>
          </a:lstStyle>
          <a:p>
            <a:r>
              <a:t>sum(3,9) = 3+sum(4,9) = 3+4+sum(5,9)=……</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xfrm>
            <a:off x="381000" y="685800"/>
            <a:ext cx="6096000" cy="3429000"/>
          </a:xfrm>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pPr>
              <a:spcBef>
                <a:spcPts val="0"/>
              </a:spcBef>
              <a:defRPr>
                <a:latin typeface="宋体"/>
                <a:ea typeface="宋体"/>
                <a:cs typeface="宋体"/>
                <a:sym typeface="宋体"/>
              </a:defRPr>
            </a:pPr>
            <a:r>
              <a:rPr dirty="0" err="1"/>
              <a:t>用循环的思路编写的斐波那契数列计算代码描述了数列的求解思路，即应该先怎么做然后再怎么处理</a:t>
            </a:r>
            <a:endParaRPr dirty="0"/>
          </a:p>
          <a:p>
            <a:pPr>
              <a:spcBef>
                <a:spcPts val="0"/>
              </a:spcBef>
              <a:defRPr>
                <a:latin typeface="宋体"/>
                <a:ea typeface="宋体"/>
                <a:cs typeface="宋体"/>
                <a:sym typeface="宋体"/>
              </a:defRPr>
            </a:pPr>
            <a:r>
              <a:rPr dirty="0" err="1"/>
              <a:t>效率太低，它会不断的重复计算同样的子问题，如在计算</a:t>
            </a:r>
            <a:r>
              <a:rPr dirty="0"/>
              <a:t> </a:t>
            </a:r>
            <a:r>
              <a:rPr i="1" dirty="0">
                <a:latin typeface="+mj-lt"/>
                <a:ea typeface="+mj-ea"/>
                <a:cs typeface="+mj-cs"/>
                <a:sym typeface="Calibri"/>
              </a:rPr>
              <a:t>F</a:t>
            </a:r>
            <a:r>
              <a:rPr i="1" baseline="-25000" dirty="0">
                <a:latin typeface="+mj-lt"/>
                <a:ea typeface="+mj-ea"/>
                <a:cs typeface="+mj-cs"/>
                <a:sym typeface="Calibri"/>
              </a:rPr>
              <a:t>8</a:t>
            </a:r>
            <a:r>
              <a:rPr dirty="0"/>
              <a:t>时：</a:t>
            </a:r>
            <a:r>
              <a:rPr i="1" dirty="0">
                <a:latin typeface="+mj-lt"/>
                <a:ea typeface="+mj-ea"/>
                <a:cs typeface="+mj-cs"/>
                <a:sym typeface="Calibri"/>
              </a:rPr>
              <a:t>F</a:t>
            </a:r>
            <a:r>
              <a:rPr i="1" baseline="-25000" dirty="0">
                <a:latin typeface="+mj-lt"/>
                <a:ea typeface="+mj-ea"/>
                <a:cs typeface="+mj-cs"/>
                <a:sym typeface="Calibri"/>
              </a:rPr>
              <a:t>8</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6</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7</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6</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5</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6</a:t>
            </a:r>
            <a:r>
              <a:rPr dirty="0">
                <a:latin typeface="+mj-lt"/>
                <a:ea typeface="+mj-ea"/>
                <a:cs typeface="+mj-cs"/>
                <a:sym typeface="Calibri"/>
              </a:rPr>
              <a:t>)</a:t>
            </a:r>
            <a:r>
              <a:rPr dirty="0"/>
              <a:t>。这样，</a:t>
            </a:r>
            <a:r>
              <a:rPr i="1" dirty="0">
                <a:latin typeface="+mj-lt"/>
                <a:ea typeface="+mj-ea"/>
                <a:cs typeface="+mj-cs"/>
                <a:sym typeface="Calibri"/>
              </a:rPr>
              <a:t>F</a:t>
            </a:r>
            <a:r>
              <a:rPr i="1" baseline="-25000" dirty="0">
                <a:latin typeface="+mj-lt"/>
                <a:ea typeface="+mj-ea"/>
                <a:cs typeface="+mj-cs"/>
                <a:sym typeface="Calibri"/>
              </a:rPr>
              <a:t>6</a:t>
            </a:r>
            <a:r>
              <a:rPr dirty="0"/>
              <a:t>计算了两遍。</a:t>
            </a:r>
          </a:p>
          <a:p>
            <a:pPr>
              <a:spcBef>
                <a:spcPts val="0"/>
              </a:spcBef>
              <a:defRPr>
                <a:latin typeface="宋体"/>
                <a:ea typeface="宋体"/>
                <a:cs typeface="宋体"/>
                <a:sym typeface="宋体"/>
              </a:defRPr>
            </a:pPr>
            <a:r>
              <a:rPr dirty="0" err="1"/>
              <a:t>递归模式浪费了较多空间，</a:t>
            </a:r>
            <a:r>
              <a:rPr dirty="0" err="1">
                <a:latin typeface="+mj-lt"/>
                <a:ea typeface="+mj-ea"/>
                <a:cs typeface="+mj-cs"/>
                <a:sym typeface="Calibri"/>
              </a:rPr>
              <a:t>fibpair</a:t>
            </a:r>
            <a:r>
              <a:rPr dirty="0" err="1"/>
              <a:t>构造了嵌套调用：</a:t>
            </a:r>
            <a:r>
              <a:rPr dirty="0" err="1">
                <a:latin typeface="+mj-lt"/>
                <a:ea typeface="+mj-ea"/>
                <a:cs typeface="+mj-cs"/>
                <a:sym typeface="Calibri"/>
              </a:rPr>
              <a:t>nextfib</a:t>
            </a:r>
            <a:r>
              <a:rPr dirty="0">
                <a:latin typeface="+mj-lt"/>
                <a:ea typeface="+mj-ea"/>
                <a:cs typeface="+mj-cs"/>
                <a:sym typeface="Calibri"/>
              </a:rPr>
              <a:t>(</a:t>
            </a:r>
            <a:r>
              <a:rPr dirty="0" err="1">
                <a:latin typeface="+mj-lt"/>
                <a:ea typeface="+mj-ea"/>
                <a:cs typeface="+mj-cs"/>
                <a:sym typeface="Calibri"/>
              </a:rPr>
              <a:t>nextfib</a:t>
            </a:r>
            <a:r>
              <a:rPr dirty="0">
                <a:latin typeface="+mj-lt"/>
                <a:ea typeface="+mj-ea"/>
                <a:cs typeface="+mj-cs"/>
                <a:sym typeface="Calibri"/>
              </a:rPr>
              <a:t>(…</a:t>
            </a:r>
            <a:r>
              <a:rPr dirty="0" err="1">
                <a:latin typeface="+mj-lt"/>
                <a:ea typeface="+mj-ea"/>
                <a:cs typeface="+mj-cs"/>
                <a:sym typeface="Calibri"/>
              </a:rPr>
              <a:t>nextfib</a:t>
            </a:r>
            <a:r>
              <a:rPr dirty="0">
                <a:latin typeface="+mj-lt"/>
                <a:ea typeface="+mj-ea"/>
                <a:cs typeface="+mj-cs"/>
                <a:sym typeface="Calibri"/>
              </a:rPr>
              <a:t>(0,1)…))</a:t>
            </a:r>
            <a:r>
              <a:rPr dirty="0"/>
              <a:t>。</a:t>
            </a:r>
            <a:r>
              <a:rPr dirty="0" err="1"/>
              <a:t>在这个递归过程中，需要维持一个栈</a:t>
            </a:r>
            <a:r>
              <a:rPr dirty="0" err="1">
                <a:latin typeface="+mj-lt"/>
                <a:ea typeface="+mj-ea"/>
                <a:cs typeface="+mj-cs"/>
                <a:sym typeface="Calibri"/>
              </a:rPr>
              <a:t>,</a:t>
            </a:r>
            <a:r>
              <a:rPr dirty="0" err="1"/>
              <a:t>用来保存迭代调用过程中产生的大量的中间结果，当数据量增大时，可能会出现堆栈溢出的情况</a:t>
            </a:r>
            <a:r>
              <a:rPr dirty="0"/>
              <a:t>。</a:t>
            </a:r>
          </a:p>
          <a:p>
            <a:pPr>
              <a:defRPr>
                <a:latin typeface="宋体"/>
                <a:ea typeface="宋体"/>
                <a:cs typeface="宋体"/>
                <a:sym typeface="宋体"/>
              </a:defRPr>
            </a:pPr>
            <a:r>
              <a:rPr dirty="0" err="1"/>
              <a:t>计算过程反转变为：</a:t>
            </a:r>
            <a:r>
              <a:rPr dirty="0" err="1">
                <a:latin typeface="+mj-lt"/>
                <a:ea typeface="+mj-ea"/>
                <a:cs typeface="+mj-cs"/>
                <a:sym typeface="Calibri"/>
              </a:rPr>
              <a:t>itfib</a:t>
            </a:r>
            <a:r>
              <a:rPr dirty="0">
                <a:latin typeface="+mj-lt"/>
                <a:ea typeface="+mj-ea"/>
                <a:cs typeface="+mj-cs"/>
                <a:sym typeface="Calibri"/>
              </a:rPr>
              <a:t>(7,0,1) </a:t>
            </a:r>
            <a:r>
              <a:rPr dirty="0">
                <a:latin typeface="Wingdings" panose="05000000000000000000"/>
                <a:ea typeface="Wingdings" panose="05000000000000000000"/>
                <a:cs typeface="Wingdings" panose="05000000000000000000"/>
                <a:sym typeface="Wingdings" panose="05000000000000000000"/>
              </a:rPr>
              <a:t>➔</a:t>
            </a:r>
            <a:r>
              <a:rPr dirty="0">
                <a:latin typeface="+mj-lt"/>
                <a:ea typeface="+mj-ea"/>
                <a:cs typeface="+mj-cs"/>
                <a:sym typeface="Calibri"/>
              </a:rPr>
              <a:t> </a:t>
            </a:r>
            <a:r>
              <a:rPr dirty="0" err="1">
                <a:latin typeface="+mj-lt"/>
                <a:ea typeface="+mj-ea"/>
                <a:cs typeface="+mj-cs"/>
                <a:sym typeface="Calibri"/>
              </a:rPr>
              <a:t>itfib</a:t>
            </a:r>
            <a:r>
              <a:rPr dirty="0">
                <a:latin typeface="+mj-lt"/>
                <a:ea typeface="+mj-ea"/>
                <a:cs typeface="+mj-cs"/>
                <a:sym typeface="Calibri"/>
              </a:rPr>
              <a:t>(6,1,1) </a:t>
            </a:r>
            <a:r>
              <a:rPr dirty="0">
                <a:latin typeface="Wingdings" panose="05000000000000000000"/>
                <a:ea typeface="Wingdings" panose="05000000000000000000"/>
                <a:cs typeface="Wingdings" panose="05000000000000000000"/>
                <a:sym typeface="Wingdings" panose="05000000000000000000"/>
              </a:rPr>
              <a:t>➔</a:t>
            </a:r>
            <a:r>
              <a:rPr dirty="0">
                <a:latin typeface="+mj-lt"/>
                <a:ea typeface="+mj-ea"/>
                <a:cs typeface="+mj-cs"/>
                <a:sym typeface="Calibri"/>
              </a:rPr>
              <a:t> … </a:t>
            </a:r>
            <a:r>
              <a:rPr dirty="0" err="1">
                <a:latin typeface="+mj-lt"/>
                <a:ea typeface="+mj-ea"/>
                <a:cs typeface="+mj-cs"/>
                <a:sym typeface="Calibri"/>
              </a:rPr>
              <a:t>itfib</a:t>
            </a:r>
            <a:r>
              <a:rPr dirty="0">
                <a:latin typeface="+mj-lt"/>
                <a:ea typeface="+mj-ea"/>
                <a:cs typeface="+mj-cs"/>
                <a:sym typeface="Calibri"/>
              </a:rPr>
              <a:t>(1,8,13) </a:t>
            </a:r>
            <a:r>
              <a:rPr dirty="0">
                <a:latin typeface="Wingdings" panose="05000000000000000000"/>
                <a:ea typeface="Wingdings" panose="05000000000000000000"/>
                <a:cs typeface="Wingdings" panose="05000000000000000000"/>
                <a:sym typeface="Wingdings" panose="05000000000000000000"/>
              </a:rPr>
              <a:t>➔</a:t>
            </a:r>
            <a:r>
              <a:rPr dirty="0">
                <a:latin typeface="+mj-lt"/>
                <a:ea typeface="+mj-ea"/>
                <a:cs typeface="+mj-cs"/>
                <a:sym typeface="Calibri"/>
              </a:rPr>
              <a:t> 13   ——</a:t>
            </a:r>
            <a:r>
              <a:rPr dirty="0" err="1"/>
              <a:t>尾递归（</a:t>
            </a:r>
            <a:r>
              <a:rPr dirty="0" err="1">
                <a:latin typeface="+mj-lt"/>
                <a:ea typeface="+mj-ea"/>
                <a:cs typeface="+mj-cs"/>
                <a:sym typeface="Calibri"/>
              </a:rPr>
              <a:t>Tail</a:t>
            </a:r>
            <a:r>
              <a:rPr dirty="0">
                <a:latin typeface="+mj-lt"/>
                <a:ea typeface="+mj-ea"/>
                <a:cs typeface="+mj-cs"/>
                <a:sym typeface="Calibri"/>
              </a:rPr>
              <a:t> </a:t>
            </a:r>
            <a:r>
              <a:rPr dirty="0" err="1">
                <a:latin typeface="+mj-lt"/>
                <a:ea typeface="+mj-ea"/>
                <a:cs typeface="+mj-cs"/>
                <a:sym typeface="Calibri"/>
              </a:rPr>
              <a:t>Recursion</a:t>
            </a:r>
            <a:r>
              <a:rPr dirty="0" err="1"/>
              <a:t>）方式</a:t>
            </a:r>
            <a:endParaRPr dirty="0"/>
          </a:p>
          <a:p>
            <a:pPr>
              <a:spcBef>
                <a:spcPts val="0"/>
              </a:spcBef>
              <a:defRPr>
                <a:latin typeface="宋体"/>
                <a:ea typeface="宋体"/>
                <a:cs typeface="宋体"/>
                <a:sym typeface="宋体"/>
              </a:defRPr>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xfrm>
            <a:off x="381000" y="685800"/>
            <a:ext cx="6096000" cy="3429000"/>
          </a:xfrm>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pPr>
              <a:spcBef>
                <a:spcPts val="0"/>
              </a:spcBef>
              <a:defRPr>
                <a:latin typeface="宋体"/>
                <a:ea typeface="宋体"/>
                <a:cs typeface="宋体"/>
                <a:sym typeface="宋体"/>
              </a:defRPr>
            </a:pPr>
            <a:r>
              <a:rPr dirty="0" err="1"/>
              <a:t>用循环的思路编写的斐波那契数列计算代码描述了数列的求解思路，即应该先怎么做然后再怎么处理</a:t>
            </a:r>
            <a:endParaRPr dirty="0"/>
          </a:p>
          <a:p>
            <a:pPr>
              <a:spcBef>
                <a:spcPts val="0"/>
              </a:spcBef>
              <a:defRPr>
                <a:latin typeface="宋体"/>
                <a:ea typeface="宋体"/>
                <a:cs typeface="宋体"/>
                <a:sym typeface="宋体"/>
              </a:defRPr>
            </a:pPr>
            <a:r>
              <a:rPr dirty="0" err="1"/>
              <a:t>效率太低，它会不断的重复计算同样的子问题，如在计算</a:t>
            </a:r>
            <a:r>
              <a:rPr dirty="0"/>
              <a:t> </a:t>
            </a:r>
            <a:r>
              <a:rPr i="1" dirty="0">
                <a:latin typeface="+mj-lt"/>
                <a:ea typeface="+mj-ea"/>
                <a:cs typeface="+mj-cs"/>
                <a:sym typeface="Calibri"/>
              </a:rPr>
              <a:t>F</a:t>
            </a:r>
            <a:r>
              <a:rPr i="1" baseline="-25000" dirty="0">
                <a:latin typeface="+mj-lt"/>
                <a:ea typeface="+mj-ea"/>
                <a:cs typeface="+mj-cs"/>
                <a:sym typeface="Calibri"/>
              </a:rPr>
              <a:t>8</a:t>
            </a:r>
            <a:r>
              <a:rPr dirty="0"/>
              <a:t>时：</a:t>
            </a:r>
            <a:r>
              <a:rPr i="1" dirty="0">
                <a:latin typeface="+mj-lt"/>
                <a:ea typeface="+mj-ea"/>
                <a:cs typeface="+mj-cs"/>
                <a:sym typeface="Calibri"/>
              </a:rPr>
              <a:t>F</a:t>
            </a:r>
            <a:r>
              <a:rPr i="1" baseline="-25000" dirty="0">
                <a:latin typeface="+mj-lt"/>
                <a:ea typeface="+mj-ea"/>
                <a:cs typeface="+mj-cs"/>
                <a:sym typeface="Calibri"/>
              </a:rPr>
              <a:t>8</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6</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7</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6</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5</a:t>
            </a:r>
            <a:r>
              <a:rPr dirty="0">
                <a:latin typeface="+mj-lt"/>
                <a:ea typeface="+mj-ea"/>
                <a:cs typeface="+mj-cs"/>
                <a:sym typeface="Calibri"/>
              </a:rPr>
              <a:t> + </a:t>
            </a:r>
            <a:r>
              <a:rPr i="1" dirty="0">
                <a:latin typeface="+mj-lt"/>
                <a:ea typeface="+mj-ea"/>
                <a:cs typeface="+mj-cs"/>
                <a:sym typeface="Calibri"/>
              </a:rPr>
              <a:t>F</a:t>
            </a:r>
            <a:r>
              <a:rPr i="1" baseline="-25000" dirty="0">
                <a:latin typeface="+mj-lt"/>
                <a:ea typeface="+mj-ea"/>
                <a:cs typeface="+mj-cs"/>
                <a:sym typeface="Calibri"/>
              </a:rPr>
              <a:t>6</a:t>
            </a:r>
            <a:r>
              <a:rPr dirty="0">
                <a:latin typeface="+mj-lt"/>
                <a:ea typeface="+mj-ea"/>
                <a:cs typeface="+mj-cs"/>
                <a:sym typeface="Calibri"/>
              </a:rPr>
              <a:t>)</a:t>
            </a:r>
            <a:r>
              <a:rPr dirty="0"/>
              <a:t>。这样，</a:t>
            </a:r>
            <a:r>
              <a:rPr i="1" dirty="0">
                <a:latin typeface="+mj-lt"/>
                <a:ea typeface="+mj-ea"/>
                <a:cs typeface="+mj-cs"/>
                <a:sym typeface="Calibri"/>
              </a:rPr>
              <a:t>F</a:t>
            </a:r>
            <a:r>
              <a:rPr i="1" baseline="-25000" dirty="0">
                <a:latin typeface="+mj-lt"/>
                <a:ea typeface="+mj-ea"/>
                <a:cs typeface="+mj-cs"/>
                <a:sym typeface="Calibri"/>
              </a:rPr>
              <a:t>6</a:t>
            </a:r>
            <a:r>
              <a:rPr dirty="0"/>
              <a:t>计算了两遍。</a:t>
            </a:r>
          </a:p>
          <a:p>
            <a:pPr>
              <a:spcBef>
                <a:spcPts val="0"/>
              </a:spcBef>
              <a:defRPr>
                <a:latin typeface="宋体"/>
                <a:ea typeface="宋体"/>
                <a:cs typeface="宋体"/>
                <a:sym typeface="宋体"/>
              </a:defRPr>
            </a:pPr>
            <a:r>
              <a:rPr dirty="0" err="1"/>
              <a:t>递归模式浪费了较多空间，</a:t>
            </a:r>
            <a:r>
              <a:rPr dirty="0" err="1">
                <a:latin typeface="+mj-lt"/>
                <a:ea typeface="+mj-ea"/>
                <a:cs typeface="+mj-cs"/>
                <a:sym typeface="Calibri"/>
              </a:rPr>
              <a:t>fibpair</a:t>
            </a:r>
            <a:r>
              <a:rPr dirty="0" err="1"/>
              <a:t>构造了嵌套调用：</a:t>
            </a:r>
            <a:r>
              <a:rPr dirty="0" err="1">
                <a:latin typeface="+mj-lt"/>
                <a:ea typeface="+mj-ea"/>
                <a:cs typeface="+mj-cs"/>
                <a:sym typeface="Calibri"/>
              </a:rPr>
              <a:t>nextfib</a:t>
            </a:r>
            <a:r>
              <a:rPr dirty="0">
                <a:latin typeface="+mj-lt"/>
                <a:ea typeface="+mj-ea"/>
                <a:cs typeface="+mj-cs"/>
                <a:sym typeface="Calibri"/>
              </a:rPr>
              <a:t>(</a:t>
            </a:r>
            <a:r>
              <a:rPr dirty="0" err="1">
                <a:latin typeface="+mj-lt"/>
                <a:ea typeface="+mj-ea"/>
                <a:cs typeface="+mj-cs"/>
                <a:sym typeface="Calibri"/>
              </a:rPr>
              <a:t>nextfib</a:t>
            </a:r>
            <a:r>
              <a:rPr dirty="0">
                <a:latin typeface="+mj-lt"/>
                <a:ea typeface="+mj-ea"/>
                <a:cs typeface="+mj-cs"/>
                <a:sym typeface="Calibri"/>
              </a:rPr>
              <a:t>(…</a:t>
            </a:r>
            <a:r>
              <a:rPr dirty="0" err="1">
                <a:latin typeface="+mj-lt"/>
                <a:ea typeface="+mj-ea"/>
                <a:cs typeface="+mj-cs"/>
                <a:sym typeface="Calibri"/>
              </a:rPr>
              <a:t>nextfib</a:t>
            </a:r>
            <a:r>
              <a:rPr dirty="0">
                <a:latin typeface="+mj-lt"/>
                <a:ea typeface="+mj-ea"/>
                <a:cs typeface="+mj-cs"/>
                <a:sym typeface="Calibri"/>
              </a:rPr>
              <a:t>(0,1)…))</a:t>
            </a:r>
            <a:r>
              <a:rPr dirty="0"/>
              <a:t>。</a:t>
            </a:r>
            <a:r>
              <a:rPr dirty="0" err="1"/>
              <a:t>在这个递归过程中，需要维持一个栈</a:t>
            </a:r>
            <a:r>
              <a:rPr dirty="0" err="1">
                <a:latin typeface="+mj-lt"/>
                <a:ea typeface="+mj-ea"/>
                <a:cs typeface="+mj-cs"/>
                <a:sym typeface="Calibri"/>
              </a:rPr>
              <a:t>,</a:t>
            </a:r>
            <a:r>
              <a:rPr dirty="0" err="1"/>
              <a:t>用来保存迭代调用过程中产生的大量的中间结果，当数据量增大时，可能会出现堆栈溢出的情况</a:t>
            </a:r>
            <a:r>
              <a:rPr dirty="0"/>
              <a:t>。</a:t>
            </a:r>
          </a:p>
          <a:p>
            <a:pPr>
              <a:defRPr>
                <a:latin typeface="宋体"/>
                <a:ea typeface="宋体"/>
                <a:cs typeface="宋体"/>
                <a:sym typeface="宋体"/>
              </a:defRPr>
            </a:pPr>
            <a:r>
              <a:rPr dirty="0" err="1"/>
              <a:t>计算过程反转变为：</a:t>
            </a:r>
            <a:r>
              <a:rPr dirty="0" err="1">
                <a:latin typeface="+mj-lt"/>
                <a:ea typeface="+mj-ea"/>
                <a:cs typeface="+mj-cs"/>
                <a:sym typeface="Calibri"/>
              </a:rPr>
              <a:t>itfib</a:t>
            </a:r>
            <a:r>
              <a:rPr dirty="0">
                <a:latin typeface="+mj-lt"/>
                <a:ea typeface="+mj-ea"/>
                <a:cs typeface="+mj-cs"/>
                <a:sym typeface="Calibri"/>
              </a:rPr>
              <a:t>(7,0,1) </a:t>
            </a:r>
            <a:r>
              <a:rPr dirty="0">
                <a:latin typeface="Wingdings" panose="05000000000000000000"/>
                <a:ea typeface="Wingdings" panose="05000000000000000000"/>
                <a:cs typeface="Wingdings" panose="05000000000000000000"/>
                <a:sym typeface="Wingdings" panose="05000000000000000000"/>
              </a:rPr>
              <a:t>➔</a:t>
            </a:r>
            <a:r>
              <a:rPr dirty="0">
                <a:latin typeface="+mj-lt"/>
                <a:ea typeface="+mj-ea"/>
                <a:cs typeface="+mj-cs"/>
                <a:sym typeface="Calibri"/>
              </a:rPr>
              <a:t> </a:t>
            </a:r>
            <a:r>
              <a:rPr dirty="0" err="1">
                <a:latin typeface="+mj-lt"/>
                <a:ea typeface="+mj-ea"/>
                <a:cs typeface="+mj-cs"/>
                <a:sym typeface="Calibri"/>
              </a:rPr>
              <a:t>itfib</a:t>
            </a:r>
            <a:r>
              <a:rPr dirty="0">
                <a:latin typeface="+mj-lt"/>
                <a:ea typeface="+mj-ea"/>
                <a:cs typeface="+mj-cs"/>
                <a:sym typeface="Calibri"/>
              </a:rPr>
              <a:t>(6,1,1) </a:t>
            </a:r>
            <a:r>
              <a:rPr dirty="0">
                <a:latin typeface="Wingdings" panose="05000000000000000000"/>
                <a:ea typeface="Wingdings" panose="05000000000000000000"/>
                <a:cs typeface="Wingdings" panose="05000000000000000000"/>
                <a:sym typeface="Wingdings" panose="05000000000000000000"/>
              </a:rPr>
              <a:t>➔</a:t>
            </a:r>
            <a:r>
              <a:rPr dirty="0">
                <a:latin typeface="+mj-lt"/>
                <a:ea typeface="+mj-ea"/>
                <a:cs typeface="+mj-cs"/>
                <a:sym typeface="Calibri"/>
              </a:rPr>
              <a:t> … </a:t>
            </a:r>
            <a:r>
              <a:rPr dirty="0" err="1">
                <a:latin typeface="+mj-lt"/>
                <a:ea typeface="+mj-ea"/>
                <a:cs typeface="+mj-cs"/>
                <a:sym typeface="Calibri"/>
              </a:rPr>
              <a:t>itfib</a:t>
            </a:r>
            <a:r>
              <a:rPr dirty="0">
                <a:latin typeface="+mj-lt"/>
                <a:ea typeface="+mj-ea"/>
                <a:cs typeface="+mj-cs"/>
                <a:sym typeface="Calibri"/>
              </a:rPr>
              <a:t>(1,8,13) </a:t>
            </a:r>
            <a:r>
              <a:rPr dirty="0">
                <a:latin typeface="Wingdings" panose="05000000000000000000"/>
                <a:ea typeface="Wingdings" panose="05000000000000000000"/>
                <a:cs typeface="Wingdings" panose="05000000000000000000"/>
                <a:sym typeface="Wingdings" panose="05000000000000000000"/>
              </a:rPr>
              <a:t>➔</a:t>
            </a:r>
            <a:r>
              <a:rPr dirty="0">
                <a:latin typeface="+mj-lt"/>
                <a:ea typeface="+mj-ea"/>
                <a:cs typeface="+mj-cs"/>
                <a:sym typeface="Calibri"/>
              </a:rPr>
              <a:t> 13   ——</a:t>
            </a:r>
            <a:r>
              <a:rPr dirty="0" err="1"/>
              <a:t>尾递归（</a:t>
            </a:r>
            <a:r>
              <a:rPr dirty="0" err="1">
                <a:latin typeface="+mj-lt"/>
                <a:ea typeface="+mj-ea"/>
                <a:cs typeface="+mj-cs"/>
                <a:sym typeface="Calibri"/>
              </a:rPr>
              <a:t>Tail</a:t>
            </a:r>
            <a:r>
              <a:rPr dirty="0">
                <a:latin typeface="+mj-lt"/>
                <a:ea typeface="+mj-ea"/>
                <a:cs typeface="+mj-cs"/>
                <a:sym typeface="Calibri"/>
              </a:rPr>
              <a:t> </a:t>
            </a:r>
            <a:r>
              <a:rPr dirty="0" err="1">
                <a:latin typeface="+mj-lt"/>
                <a:ea typeface="+mj-ea"/>
                <a:cs typeface="+mj-cs"/>
                <a:sym typeface="Calibri"/>
              </a:rPr>
              <a:t>Recursion</a:t>
            </a:r>
            <a:r>
              <a:rPr dirty="0" err="1"/>
              <a:t>）方式</a:t>
            </a:r>
            <a:endParaRPr dirty="0"/>
          </a:p>
          <a:p>
            <a:pPr>
              <a:spcBef>
                <a:spcPts val="0"/>
              </a:spcBef>
              <a:defRPr>
                <a:latin typeface="宋体"/>
                <a:ea typeface="宋体"/>
                <a:cs typeface="宋体"/>
                <a:sym typeface="宋体"/>
              </a:defRPr>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hape 284"/>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4" name="Shape 285"/>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zh-CN">
                <a:latin typeface="宋体" panose="02010600030101010101" pitchFamily="2" charset="-122"/>
                <a:sym typeface="宋体" panose="02010600030101010101" pitchFamily="2" charset="-122"/>
              </a:rPr>
              <a:t>用循环的思路编写的斐波那契数列计算代码描述了数列的求解思路，即应该先怎么做然后再怎么处理</a:t>
            </a:r>
          </a:p>
          <a:p>
            <a:pPr>
              <a:spcBef>
                <a:spcPct val="0"/>
              </a:spcBef>
            </a:pPr>
            <a:r>
              <a:rPr lang="zh-CN" altLang="zh-CN">
                <a:latin typeface="宋体" panose="02010600030101010101" pitchFamily="2" charset="-122"/>
                <a:sym typeface="宋体" panose="02010600030101010101" pitchFamily="2" charset="-122"/>
              </a:rPr>
              <a:t>效率太低，它会不断的重复计算同样的子问题，如在计算 </a:t>
            </a:r>
            <a:r>
              <a:rPr lang="zh-CN" altLang="zh-CN" i="1">
                <a:latin typeface="Calibri Light" panose="020F0302020204030204" pitchFamily="34" charset="0"/>
                <a:sym typeface="Calibri" panose="020F0502020204030204" pitchFamily="34" charset="0"/>
              </a:rPr>
              <a:t>F</a:t>
            </a:r>
            <a:r>
              <a:rPr lang="zh-CN" altLang="zh-CN" i="1" baseline="-25000">
                <a:latin typeface="Calibri Light" panose="020F0302020204030204" pitchFamily="34" charset="0"/>
                <a:sym typeface="Calibri" panose="020F0502020204030204" pitchFamily="34" charset="0"/>
              </a:rPr>
              <a:t>8</a:t>
            </a:r>
            <a:r>
              <a:rPr lang="zh-CN" altLang="zh-CN">
                <a:latin typeface="宋体" panose="02010600030101010101" pitchFamily="2" charset="-122"/>
                <a:sym typeface="宋体" panose="02010600030101010101" pitchFamily="2" charset="-122"/>
              </a:rPr>
              <a:t>时：</a:t>
            </a:r>
            <a:r>
              <a:rPr lang="zh-CN" altLang="zh-CN" i="1">
                <a:latin typeface="Calibri Light" panose="020F0302020204030204" pitchFamily="34" charset="0"/>
                <a:sym typeface="Calibri" panose="020F0502020204030204" pitchFamily="34" charset="0"/>
              </a:rPr>
              <a:t>F</a:t>
            </a:r>
            <a:r>
              <a:rPr lang="zh-CN" altLang="zh-CN" i="1" baseline="-25000">
                <a:latin typeface="Calibri Light" panose="020F0302020204030204" pitchFamily="34" charset="0"/>
                <a:sym typeface="Calibri" panose="020F0502020204030204" pitchFamily="34" charset="0"/>
              </a:rPr>
              <a:t>8</a:t>
            </a:r>
            <a:r>
              <a:rPr lang="zh-CN" altLang="zh-CN">
                <a:latin typeface="Calibri Light" panose="020F0302020204030204" pitchFamily="34" charset="0"/>
                <a:sym typeface="Calibri" panose="020F0502020204030204" pitchFamily="34" charset="0"/>
              </a:rPr>
              <a:t> = </a:t>
            </a:r>
            <a:r>
              <a:rPr lang="zh-CN" altLang="zh-CN" i="1">
                <a:latin typeface="Calibri Light" panose="020F0302020204030204" pitchFamily="34" charset="0"/>
                <a:sym typeface="Calibri" panose="020F0502020204030204" pitchFamily="34" charset="0"/>
              </a:rPr>
              <a:t>F</a:t>
            </a:r>
            <a:r>
              <a:rPr lang="zh-CN" altLang="zh-CN" i="1" baseline="-25000">
                <a:latin typeface="Calibri Light" panose="020F0302020204030204" pitchFamily="34" charset="0"/>
                <a:sym typeface="Calibri" panose="020F0502020204030204" pitchFamily="34" charset="0"/>
              </a:rPr>
              <a:t>6</a:t>
            </a:r>
            <a:r>
              <a:rPr lang="zh-CN" altLang="zh-CN">
                <a:latin typeface="Calibri Light" panose="020F0302020204030204" pitchFamily="34" charset="0"/>
                <a:sym typeface="Calibri" panose="020F0502020204030204" pitchFamily="34" charset="0"/>
              </a:rPr>
              <a:t> + </a:t>
            </a:r>
            <a:r>
              <a:rPr lang="zh-CN" altLang="zh-CN" i="1">
                <a:latin typeface="Calibri Light" panose="020F0302020204030204" pitchFamily="34" charset="0"/>
                <a:sym typeface="Calibri" panose="020F0502020204030204" pitchFamily="34" charset="0"/>
              </a:rPr>
              <a:t>F</a:t>
            </a:r>
            <a:r>
              <a:rPr lang="zh-CN" altLang="zh-CN" i="1" baseline="-25000">
                <a:latin typeface="Calibri Light" panose="020F0302020204030204" pitchFamily="34" charset="0"/>
                <a:sym typeface="Calibri" panose="020F0502020204030204" pitchFamily="34" charset="0"/>
              </a:rPr>
              <a:t>7</a:t>
            </a:r>
            <a:r>
              <a:rPr lang="zh-CN" altLang="zh-CN">
                <a:latin typeface="Calibri Light" panose="020F0302020204030204" pitchFamily="34" charset="0"/>
                <a:sym typeface="Calibri" panose="020F0502020204030204" pitchFamily="34" charset="0"/>
              </a:rPr>
              <a:t> = </a:t>
            </a:r>
            <a:r>
              <a:rPr lang="zh-CN" altLang="zh-CN" i="1">
                <a:latin typeface="Calibri Light" panose="020F0302020204030204" pitchFamily="34" charset="0"/>
                <a:sym typeface="Calibri" panose="020F0502020204030204" pitchFamily="34" charset="0"/>
              </a:rPr>
              <a:t>F</a:t>
            </a:r>
            <a:r>
              <a:rPr lang="zh-CN" altLang="zh-CN" i="1" baseline="-25000">
                <a:latin typeface="Calibri Light" panose="020F0302020204030204" pitchFamily="34" charset="0"/>
                <a:sym typeface="Calibri" panose="020F0502020204030204" pitchFamily="34" charset="0"/>
              </a:rPr>
              <a:t>6</a:t>
            </a:r>
            <a:r>
              <a:rPr lang="zh-CN" altLang="zh-CN">
                <a:latin typeface="Calibri Light" panose="020F0302020204030204" pitchFamily="34" charset="0"/>
                <a:sym typeface="Calibri" panose="020F0502020204030204" pitchFamily="34" charset="0"/>
              </a:rPr>
              <a:t> + (</a:t>
            </a:r>
            <a:r>
              <a:rPr lang="zh-CN" altLang="zh-CN" i="1">
                <a:latin typeface="Calibri Light" panose="020F0302020204030204" pitchFamily="34" charset="0"/>
                <a:sym typeface="Calibri" panose="020F0502020204030204" pitchFamily="34" charset="0"/>
              </a:rPr>
              <a:t>F</a:t>
            </a:r>
            <a:r>
              <a:rPr lang="zh-CN" altLang="zh-CN" i="1" baseline="-25000">
                <a:latin typeface="Calibri Light" panose="020F0302020204030204" pitchFamily="34" charset="0"/>
                <a:sym typeface="Calibri" panose="020F0502020204030204" pitchFamily="34" charset="0"/>
              </a:rPr>
              <a:t>5</a:t>
            </a:r>
            <a:r>
              <a:rPr lang="zh-CN" altLang="zh-CN">
                <a:latin typeface="Calibri Light" panose="020F0302020204030204" pitchFamily="34" charset="0"/>
                <a:sym typeface="Calibri" panose="020F0502020204030204" pitchFamily="34" charset="0"/>
              </a:rPr>
              <a:t> + </a:t>
            </a:r>
            <a:r>
              <a:rPr lang="zh-CN" altLang="zh-CN" i="1">
                <a:latin typeface="Calibri Light" panose="020F0302020204030204" pitchFamily="34" charset="0"/>
                <a:sym typeface="Calibri" panose="020F0502020204030204" pitchFamily="34" charset="0"/>
              </a:rPr>
              <a:t>F</a:t>
            </a:r>
            <a:r>
              <a:rPr lang="zh-CN" altLang="zh-CN" i="1" baseline="-25000">
                <a:latin typeface="Calibri Light" panose="020F0302020204030204" pitchFamily="34" charset="0"/>
                <a:sym typeface="Calibri" panose="020F0502020204030204" pitchFamily="34" charset="0"/>
              </a:rPr>
              <a:t>6</a:t>
            </a:r>
            <a:r>
              <a:rPr lang="zh-CN" altLang="zh-CN">
                <a:latin typeface="Calibri Light" panose="020F0302020204030204" pitchFamily="34" charset="0"/>
                <a:sym typeface="Calibri" panose="020F0502020204030204" pitchFamily="34" charset="0"/>
              </a:rPr>
              <a:t>)</a:t>
            </a:r>
            <a:r>
              <a:rPr lang="zh-CN" altLang="zh-CN">
                <a:latin typeface="宋体" panose="02010600030101010101" pitchFamily="2" charset="-122"/>
                <a:sym typeface="宋体" panose="02010600030101010101" pitchFamily="2" charset="-122"/>
              </a:rPr>
              <a:t>。这样，</a:t>
            </a:r>
            <a:r>
              <a:rPr lang="zh-CN" altLang="zh-CN" i="1">
                <a:latin typeface="Calibri Light" panose="020F0302020204030204" pitchFamily="34" charset="0"/>
                <a:sym typeface="Calibri" panose="020F0502020204030204" pitchFamily="34" charset="0"/>
              </a:rPr>
              <a:t>F</a:t>
            </a:r>
            <a:r>
              <a:rPr lang="zh-CN" altLang="zh-CN" i="1" baseline="-25000">
                <a:latin typeface="Calibri Light" panose="020F0302020204030204" pitchFamily="34" charset="0"/>
                <a:sym typeface="Calibri" panose="020F0502020204030204" pitchFamily="34" charset="0"/>
              </a:rPr>
              <a:t>6</a:t>
            </a:r>
            <a:r>
              <a:rPr lang="zh-CN" altLang="zh-CN">
                <a:latin typeface="宋体" panose="02010600030101010101" pitchFamily="2" charset="-122"/>
                <a:sym typeface="宋体" panose="02010600030101010101" pitchFamily="2" charset="-122"/>
              </a:rPr>
              <a:t>计算了两遍。</a:t>
            </a:r>
          </a:p>
          <a:p>
            <a:pPr>
              <a:spcBef>
                <a:spcPct val="0"/>
              </a:spcBef>
            </a:pPr>
            <a:r>
              <a:rPr lang="zh-CN" altLang="zh-CN">
                <a:latin typeface="宋体" panose="02010600030101010101" pitchFamily="2" charset="-122"/>
                <a:sym typeface="宋体" panose="02010600030101010101" pitchFamily="2" charset="-122"/>
              </a:rPr>
              <a:t>递归模式浪费了较多空间，</a:t>
            </a:r>
            <a:r>
              <a:rPr lang="zh-CN" altLang="zh-CN">
                <a:latin typeface="Calibri Light" panose="020F0302020204030204" pitchFamily="34" charset="0"/>
                <a:sym typeface="Calibri" panose="020F0502020204030204" pitchFamily="34" charset="0"/>
              </a:rPr>
              <a:t>fibpair</a:t>
            </a:r>
            <a:r>
              <a:rPr lang="zh-CN" altLang="zh-CN">
                <a:latin typeface="宋体" panose="02010600030101010101" pitchFamily="2" charset="-122"/>
                <a:sym typeface="宋体" panose="02010600030101010101" pitchFamily="2" charset="-122"/>
              </a:rPr>
              <a:t>构造了嵌套调用：</a:t>
            </a:r>
            <a:r>
              <a:rPr lang="zh-CN" altLang="zh-CN">
                <a:latin typeface="Calibri Light" panose="020F0302020204030204" pitchFamily="34" charset="0"/>
                <a:sym typeface="Calibri" panose="020F0502020204030204" pitchFamily="34" charset="0"/>
              </a:rPr>
              <a:t>nextfib(nextfib(…nextfib(0,1)…))</a:t>
            </a:r>
            <a:r>
              <a:rPr lang="zh-CN" altLang="zh-CN">
                <a:latin typeface="宋体" panose="02010600030101010101" pitchFamily="2" charset="-122"/>
                <a:sym typeface="宋体" panose="02010600030101010101" pitchFamily="2" charset="-122"/>
              </a:rPr>
              <a:t>。在这个递归过程中，需要维持一个栈</a:t>
            </a:r>
            <a:r>
              <a:rPr lang="zh-CN" altLang="zh-CN">
                <a:latin typeface="Calibri Light" panose="020F0302020204030204" pitchFamily="34" charset="0"/>
                <a:sym typeface="Calibri" panose="020F0502020204030204" pitchFamily="34" charset="0"/>
              </a:rPr>
              <a:t>,</a:t>
            </a:r>
            <a:r>
              <a:rPr lang="zh-CN" altLang="zh-CN">
                <a:latin typeface="宋体" panose="02010600030101010101" pitchFamily="2" charset="-122"/>
                <a:sym typeface="宋体" panose="02010600030101010101" pitchFamily="2" charset="-122"/>
              </a:rPr>
              <a:t>用来保存迭代调用过程中产生的大量的中间结果，当数据量增大时，可能会出现堆栈溢出的情况。</a:t>
            </a:r>
          </a:p>
          <a:p>
            <a:r>
              <a:rPr lang="zh-CN" altLang="zh-CN">
                <a:latin typeface="宋体" panose="02010600030101010101" pitchFamily="2" charset="-122"/>
                <a:sym typeface="宋体" panose="02010600030101010101" pitchFamily="2" charset="-122"/>
              </a:rPr>
              <a:t>计算过程反转变为：</a:t>
            </a:r>
            <a:r>
              <a:rPr lang="zh-CN" altLang="zh-CN">
                <a:latin typeface="Calibri Light" panose="020F0302020204030204" pitchFamily="34" charset="0"/>
                <a:sym typeface="Calibri" panose="020F0502020204030204" pitchFamily="34" charset="0"/>
              </a:rPr>
              <a:t>itfib(7,0,1) </a:t>
            </a:r>
            <a:r>
              <a:rPr lang="zh-CN" altLang="zh-CN">
                <a:latin typeface="Wingdings" panose="05000000000000000000" pitchFamily="2" charset="2"/>
                <a:sym typeface="Wingdings" panose="05000000000000000000" pitchFamily="2" charset="2"/>
              </a:rPr>
              <a:t>➔</a:t>
            </a:r>
            <a:r>
              <a:rPr lang="zh-CN" altLang="zh-CN">
                <a:latin typeface="Calibri Light" panose="020F0302020204030204" pitchFamily="34" charset="0"/>
                <a:sym typeface="Calibri" panose="020F0502020204030204" pitchFamily="34" charset="0"/>
              </a:rPr>
              <a:t> itfib(6,1,1) </a:t>
            </a:r>
            <a:r>
              <a:rPr lang="zh-CN" altLang="zh-CN">
                <a:latin typeface="Wingdings" panose="05000000000000000000" pitchFamily="2" charset="2"/>
                <a:sym typeface="Wingdings" panose="05000000000000000000" pitchFamily="2" charset="2"/>
              </a:rPr>
              <a:t>➔</a:t>
            </a:r>
            <a:r>
              <a:rPr lang="zh-CN" altLang="zh-CN">
                <a:latin typeface="Calibri Light" panose="020F0302020204030204" pitchFamily="34" charset="0"/>
                <a:sym typeface="Calibri" panose="020F0502020204030204" pitchFamily="34" charset="0"/>
              </a:rPr>
              <a:t> … itfib(1,8,13) </a:t>
            </a:r>
            <a:r>
              <a:rPr lang="zh-CN" altLang="zh-CN">
                <a:latin typeface="Wingdings" panose="05000000000000000000" pitchFamily="2" charset="2"/>
                <a:sym typeface="Wingdings" panose="05000000000000000000" pitchFamily="2" charset="2"/>
              </a:rPr>
              <a:t>➔</a:t>
            </a:r>
            <a:r>
              <a:rPr lang="zh-CN" altLang="zh-CN">
                <a:latin typeface="Calibri Light" panose="020F0302020204030204" pitchFamily="34" charset="0"/>
                <a:sym typeface="Calibri" panose="020F0502020204030204" pitchFamily="34" charset="0"/>
              </a:rPr>
              <a:t> 13   ——</a:t>
            </a:r>
            <a:r>
              <a:rPr lang="zh-CN" altLang="zh-CN">
                <a:latin typeface="宋体" panose="02010600030101010101" pitchFamily="2" charset="-122"/>
                <a:sym typeface="宋体" panose="02010600030101010101" pitchFamily="2" charset="-122"/>
              </a:rPr>
              <a:t>尾递归（</a:t>
            </a:r>
            <a:r>
              <a:rPr lang="zh-CN" altLang="zh-CN">
                <a:latin typeface="Calibri Light" panose="020F0302020204030204" pitchFamily="34" charset="0"/>
                <a:sym typeface="Calibri" panose="020F0502020204030204" pitchFamily="34" charset="0"/>
              </a:rPr>
              <a:t>Tail Recursion</a:t>
            </a:r>
            <a:r>
              <a:rPr lang="zh-CN" altLang="zh-CN">
                <a:latin typeface="宋体" panose="02010600030101010101" pitchFamily="2" charset="-122"/>
                <a:sym typeface="宋体" panose="02010600030101010101" pitchFamily="2" charset="-122"/>
              </a:rPr>
              <a:t>）方式</a:t>
            </a:r>
          </a:p>
          <a:p>
            <a:pPr>
              <a:spcBef>
                <a:spcPct val="0"/>
              </a:spcBef>
            </a:pPr>
            <a:endParaRPr lang="zh-CN" altLang="zh-CN">
              <a:latin typeface="宋体" panose="02010600030101010101" pitchFamily="2" charset="-122"/>
              <a:sym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a:spcBef>
                <a:spcPts val="0"/>
              </a:spcBef>
              <a:defRPr>
                <a:latin typeface="宋体"/>
                <a:ea typeface="宋体"/>
                <a:cs typeface="宋体"/>
                <a:sym typeface="宋体"/>
              </a:defRPr>
            </a:pPr>
            <a:r>
              <a:t>当函数被调用时，编译器会在运行时将调用者传入的参数与各个新函数的参数定义进行比较，找出合适的那个函数来执行，而合适的函数往往是参数定义上最具体最接近传入参数的那个函数。模式匹配的优势在此处体现的还不是太明显，但当需要实现复杂的嵌套</a:t>
            </a:r>
            <a:r>
              <a:rPr>
                <a:latin typeface="+mj-lt"/>
                <a:ea typeface="+mj-ea"/>
                <a:cs typeface="+mj-cs"/>
                <a:sym typeface="Calibri"/>
              </a:rPr>
              <a:t>if</a:t>
            </a:r>
            <a:r>
              <a:t>语句时，模式匹配可以用更少的代码更好的完成任务。此外，如果需要修改代码，如增加或修改条件，有了模式匹配，只需要增加或修改合适的定义即可。</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fld id="{7BED4D4D-DE77-F84D-B67B-3D8503B95865}" type="slidenum">
              <a:rPr lang="en-US" altLang="zh-CN">
                <a:latin typeface="Calibri" panose="020F0502020204030204" pitchFamily="34" charset="0"/>
              </a:rPr>
              <a:t>62</a:t>
            </a:fld>
            <a:endParaRPr lang="en-US" altLang="zh-CN">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041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fld id="{26A63CEB-9B1A-1049-A7A8-73CDF4AC626C}" type="slidenum">
              <a:rPr lang="en-US" altLang="zh-CN">
                <a:latin typeface="Calibri" panose="020F0502020204030204" pitchFamily="34" charset="0"/>
              </a:rPr>
              <a:t>68</a:t>
            </a:fld>
            <a:endParaRPr lang="en-US" altLang="zh-CN">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u="none" strike="noStrike" dirty="0">
                <a:effectLst/>
                <a:latin typeface="+mj-lt"/>
                <a:ea typeface="+mj-ea"/>
                <a:cs typeface="+mj-cs"/>
                <a:sym typeface="Calibri"/>
              </a:rPr>
              <a:t>奥地利逻辑学家库尔特</a:t>
            </a:r>
            <a:r>
              <a:rPr lang="en-US" altLang="zh-CN" sz="1200" b="0" i="0" u="none" strike="noStrike" dirty="0">
                <a:effectLst/>
                <a:latin typeface="+mj-lt"/>
                <a:ea typeface="+mj-ea"/>
                <a:cs typeface="+mj-cs"/>
                <a:sym typeface="Calibri"/>
              </a:rPr>
              <a:t>•</a:t>
            </a:r>
            <a:r>
              <a:rPr lang="zh-CN" altLang="en-US" sz="1200" b="0" i="0" u="none" strike="noStrike" dirty="0">
                <a:effectLst/>
                <a:latin typeface="+mj-lt"/>
                <a:ea typeface="+mj-ea"/>
                <a:cs typeface="+mj-cs"/>
                <a:sym typeface="Calibri"/>
              </a:rPr>
              <a:t>哥德尔引入递归函数的概念和给逻辑推理编码的哥德尔配数法，于</a:t>
            </a:r>
            <a:r>
              <a:rPr lang="en-US" altLang="zh-CN" sz="1200" b="0" i="0" u="none" strike="noStrike" dirty="0">
                <a:effectLst/>
                <a:latin typeface="+mj-lt"/>
                <a:ea typeface="+mj-ea"/>
                <a:cs typeface="+mj-cs"/>
                <a:sym typeface="Calibri"/>
              </a:rPr>
              <a:t>1931</a:t>
            </a:r>
            <a:r>
              <a:rPr lang="zh-CN" altLang="en-US" sz="1200" b="0" i="0" u="none" strike="noStrike" dirty="0">
                <a:effectLst/>
                <a:latin typeface="+mj-lt"/>
                <a:ea typeface="+mj-ea"/>
                <a:cs typeface="+mj-cs"/>
                <a:sym typeface="Calibri"/>
              </a:rPr>
              <a:t>年 证明了包含自然数算术的一阶逻辑系统的不完全性，表明了如果这个系统是一致的，那么系统里就存在这不可证明的真命题。所以包含普通整数的算术系统是不完全 的。</a:t>
            </a:r>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6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fld id="{F9AE1FB9-7FA3-824E-B0B4-CA85F3990712}" type="slidenum">
              <a:rPr lang="en-US" altLang="zh-CN">
                <a:latin typeface="Calibri" panose="020F0502020204030204" pitchFamily="34" charset="0"/>
              </a:rPr>
              <a:t>69</a:t>
            </a:fld>
            <a:endParaRPr lang="en-US" altLang="zh-CN">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4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fld id="{EE4444BB-3065-D94F-96C8-5FB1105D360F}" type="slidenum">
              <a:rPr lang="en-US" altLang="zh-CN">
                <a:latin typeface="Calibri" panose="020F0502020204030204" pitchFamily="34" charset="0"/>
              </a:rPr>
              <a:t>89</a:t>
            </a:fld>
            <a:endParaRPr lang="en-US" altLang="zh-CN">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u="none" strike="noStrike" dirty="0">
                <a:effectLst/>
                <a:latin typeface="+mj-lt"/>
                <a:ea typeface="+mj-ea"/>
                <a:cs typeface="+mj-cs"/>
                <a:sym typeface="Calibri"/>
              </a:rPr>
              <a:t>奥地利逻辑学家库尔特</a:t>
            </a:r>
            <a:r>
              <a:rPr lang="en-US" altLang="zh-CN" sz="1200" b="0" i="0" u="none" strike="noStrike" dirty="0">
                <a:effectLst/>
                <a:latin typeface="+mj-lt"/>
                <a:ea typeface="+mj-ea"/>
                <a:cs typeface="+mj-cs"/>
                <a:sym typeface="Calibri"/>
              </a:rPr>
              <a:t>•</a:t>
            </a:r>
            <a:r>
              <a:rPr lang="zh-CN" altLang="en-US" sz="1200" b="0" i="0" u="none" strike="noStrike" dirty="0">
                <a:effectLst/>
                <a:latin typeface="+mj-lt"/>
                <a:ea typeface="+mj-ea"/>
                <a:cs typeface="+mj-cs"/>
                <a:sym typeface="Calibri"/>
              </a:rPr>
              <a:t>哥德尔引入递归函数的概念和给逻辑推理编码的哥德尔配数法，于</a:t>
            </a:r>
            <a:r>
              <a:rPr lang="en-US" altLang="zh-CN" sz="1200" b="0" i="0" u="none" strike="noStrike" dirty="0">
                <a:effectLst/>
                <a:latin typeface="+mj-lt"/>
                <a:ea typeface="+mj-ea"/>
                <a:cs typeface="+mj-cs"/>
                <a:sym typeface="Calibri"/>
              </a:rPr>
              <a:t>1931</a:t>
            </a:r>
            <a:r>
              <a:rPr lang="zh-CN" altLang="en-US" sz="1200" b="0" i="0" u="none" strike="noStrike" dirty="0">
                <a:effectLst/>
                <a:latin typeface="+mj-lt"/>
                <a:ea typeface="+mj-ea"/>
                <a:cs typeface="+mj-cs"/>
                <a:sym typeface="Calibri"/>
              </a:rPr>
              <a:t>年 证明了包含自然数算术的一阶逻辑系统的不完全性，表明了如果这个系统是一致的，那么系统里就存在这不可证明的真命题。所以包含普通整数的算术系统是不完全 的。</a:t>
            </a:r>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xfrm>
            <a:off x="381000" y="685800"/>
            <a:ext cx="6096000" cy="3429000"/>
          </a:xfrm>
          <a:prstGeom prst="rect">
            <a:avLst/>
          </a:prstGeom>
        </p:spPr>
        <p:txBody>
          <a:bodyPr/>
          <a:lstStyle/>
          <a:p>
            <a:endParaRPr/>
          </a:p>
        </p:txBody>
      </p:sp>
      <p:sp>
        <p:nvSpPr>
          <p:cNvPr id="96" name="Shape 96"/>
          <p:cNvSpPr>
            <a:spLocks noGrp="1"/>
          </p:cNvSpPr>
          <p:nvPr>
            <p:ph type="body" sz="quarter" idx="1"/>
          </p:nvPr>
        </p:nvSpPr>
        <p:spPr>
          <a:prstGeom prst="rect">
            <a:avLst/>
          </a:prstGeom>
        </p:spPr>
        <p:txBody>
          <a:bodyPr/>
          <a:lstStyle/>
          <a:p>
            <a:pPr>
              <a:defRPr>
                <a:latin typeface="宋体"/>
                <a:ea typeface="宋体"/>
                <a:cs typeface="宋体"/>
                <a:sym typeface="宋体"/>
              </a:defRPr>
            </a:pPr>
            <a:r>
              <a:rPr dirty="0" err="1"/>
              <a:t>图灵：英国数学家、</a:t>
            </a:r>
            <a:r>
              <a:rPr u="sng" dirty="0" err="1">
                <a:solidFill>
                  <a:srgbClr val="0000FF"/>
                </a:solidFill>
                <a:uFill>
                  <a:solidFill>
                    <a:srgbClr val="0000FF"/>
                  </a:solidFill>
                </a:uFill>
                <a:hlinkClick r:id="rId3"/>
              </a:rPr>
              <a:t>逻辑学家</a:t>
            </a:r>
            <a:r>
              <a:rPr dirty="0" err="1"/>
              <a:t>，被称为计算机科学之父，</a:t>
            </a:r>
            <a:r>
              <a:rPr u="sng" dirty="0" err="1">
                <a:solidFill>
                  <a:srgbClr val="0000FF"/>
                </a:solidFill>
                <a:uFill>
                  <a:solidFill>
                    <a:srgbClr val="0000FF"/>
                  </a:solidFill>
                </a:uFill>
                <a:hlinkClick r:id="rId4"/>
              </a:rPr>
              <a:t>人工智能</a:t>
            </a:r>
            <a:r>
              <a:rPr dirty="0" err="1"/>
              <a:t>之父。只好修改论文，增加一个附录证明他的图灵机和</a:t>
            </a:r>
            <a:r>
              <a:rPr dirty="0" err="1">
                <a:latin typeface="+mj-lt"/>
                <a:ea typeface="+mj-ea"/>
                <a:cs typeface="+mj-cs"/>
                <a:sym typeface="Calibri"/>
              </a:rPr>
              <a:t>λ</a:t>
            </a:r>
            <a:r>
              <a:rPr dirty="0" err="1"/>
              <a:t>演算等价</a:t>
            </a:r>
            <a:endParaRPr dirty="0"/>
          </a:p>
          <a:p>
            <a:pPr>
              <a:defRPr>
                <a:latin typeface="宋体"/>
                <a:ea typeface="宋体"/>
                <a:cs typeface="宋体"/>
                <a:sym typeface="宋体"/>
              </a:defRPr>
            </a:pPr>
            <a:r>
              <a:rPr dirty="0"/>
              <a:t>丘奇：</a:t>
            </a:r>
            <a:r>
              <a:rPr u="sng" dirty="0">
                <a:solidFill>
                  <a:srgbClr val="0000FF"/>
                </a:solidFill>
                <a:uFill>
                  <a:solidFill>
                    <a:srgbClr val="0000FF"/>
                  </a:solidFill>
                </a:uFill>
                <a:hlinkClick r:id="rId5"/>
              </a:rPr>
              <a:t>美国</a:t>
            </a:r>
            <a:r>
              <a:rPr u="sng" dirty="0">
                <a:solidFill>
                  <a:srgbClr val="0000FF"/>
                </a:solidFill>
                <a:uFill>
                  <a:solidFill>
                    <a:srgbClr val="0000FF"/>
                  </a:solidFill>
                </a:uFill>
                <a:hlinkClick r:id="rId6"/>
              </a:rPr>
              <a:t>数学家</a:t>
            </a:r>
            <a:r>
              <a:rPr dirty="0"/>
              <a:t>，</a:t>
            </a:r>
            <a:r>
              <a:rPr u="sng" dirty="0">
                <a:solidFill>
                  <a:srgbClr val="0000FF"/>
                </a:solidFill>
                <a:uFill>
                  <a:solidFill>
                    <a:srgbClr val="0000FF"/>
                  </a:solidFill>
                </a:uFill>
                <a:latin typeface="+mj-lt"/>
                <a:ea typeface="+mj-ea"/>
                <a:cs typeface="+mj-cs"/>
                <a:sym typeface="Calibri"/>
                <a:hlinkClick r:id="rId7"/>
              </a:rPr>
              <a:t>1936</a:t>
            </a:r>
            <a:r>
              <a:rPr u="sng" dirty="0">
                <a:solidFill>
                  <a:srgbClr val="0000FF"/>
                </a:solidFill>
                <a:uFill>
                  <a:solidFill>
                    <a:srgbClr val="0000FF"/>
                  </a:solidFill>
                </a:uFill>
                <a:hlinkClick r:id="rId7"/>
              </a:rPr>
              <a:t>年</a:t>
            </a:r>
            <a:r>
              <a:rPr dirty="0"/>
              <a:t>发表</a:t>
            </a:r>
            <a:r>
              <a:rPr u="sng" dirty="0">
                <a:solidFill>
                  <a:srgbClr val="0000FF"/>
                </a:solidFill>
                <a:uFill>
                  <a:solidFill>
                    <a:srgbClr val="0000FF"/>
                  </a:solidFill>
                </a:uFill>
                <a:hlinkClick r:id="rId8"/>
              </a:rPr>
              <a:t>可计算函数</a:t>
            </a:r>
            <a:r>
              <a:rPr dirty="0"/>
              <a:t>的第一份精确定义，对</a:t>
            </a:r>
            <a:r>
              <a:rPr u="sng" dirty="0">
                <a:solidFill>
                  <a:srgbClr val="0000FF"/>
                </a:solidFill>
                <a:uFill>
                  <a:solidFill>
                    <a:srgbClr val="0000FF"/>
                  </a:solidFill>
                </a:uFill>
                <a:hlinkClick r:id="rId9"/>
              </a:rPr>
              <a:t>算法</a:t>
            </a:r>
            <a:r>
              <a:rPr dirty="0"/>
              <a:t>理论的系统发展做出巨大贡献。早一步提出</a:t>
            </a:r>
            <a:r>
              <a:rPr dirty="0">
                <a:latin typeface="+mj-lt"/>
                <a:ea typeface="+mj-ea"/>
                <a:cs typeface="+mj-cs"/>
                <a:sym typeface="Calibri"/>
              </a:rPr>
              <a:t>lambda</a:t>
            </a:r>
            <a:r>
              <a:rPr dirty="0"/>
              <a:t>演算</a:t>
            </a:r>
            <a:endParaRPr lang="en-US" dirty="0"/>
          </a:p>
          <a:p>
            <a:pPr>
              <a:defRPr>
                <a:latin typeface="宋体"/>
                <a:ea typeface="宋体"/>
                <a:cs typeface="宋体"/>
                <a:sym typeface="宋体"/>
              </a:defRPr>
            </a:pPr>
            <a:endParaRPr lang="en-US" dirty="0"/>
          </a:p>
          <a:p>
            <a:pPr>
              <a:defRPr>
                <a:latin typeface="宋体"/>
                <a:ea typeface="宋体"/>
                <a:cs typeface="宋体"/>
                <a:sym typeface="宋体"/>
              </a:defRPr>
            </a:pPr>
            <a:r>
              <a:rPr lang="zh-CN" altLang="en-US" sz="1200" b="0" i="0" u="none" strike="noStrike" dirty="0">
                <a:effectLst/>
                <a:latin typeface="+mj-lt"/>
                <a:ea typeface="+mj-ea"/>
                <a:cs typeface="+mj-cs"/>
                <a:sym typeface="宋体"/>
              </a:rPr>
              <a:t>希尔伯特和艾克曼（</a:t>
            </a:r>
            <a:r>
              <a:rPr lang="en-GB" altLang="zh-CN" sz="1200" b="0" i="0" u="none" strike="noStrike" dirty="0">
                <a:effectLst/>
                <a:latin typeface="+mj-lt"/>
                <a:ea typeface="+mj-ea"/>
                <a:cs typeface="+mj-cs"/>
                <a:sym typeface="宋体"/>
              </a:rPr>
              <a:t>Ackermann</a:t>
            </a:r>
            <a:r>
              <a:rPr lang="zh-CN" altLang="en-GB"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在他们</a:t>
            </a:r>
            <a:r>
              <a:rPr lang="en-US" altLang="zh-CN" sz="1200" b="0" i="0" u="none" strike="noStrike" dirty="0">
                <a:effectLst/>
                <a:latin typeface="+mj-lt"/>
                <a:ea typeface="+mj-ea"/>
                <a:cs typeface="+mj-cs"/>
                <a:sym typeface="宋体"/>
              </a:rPr>
              <a:t>1928</a:t>
            </a:r>
            <a:r>
              <a:rPr lang="zh-CN" altLang="en-US" sz="1200" b="0" i="0" u="none" strike="noStrike" dirty="0">
                <a:effectLst/>
                <a:latin typeface="+mj-lt"/>
                <a:ea typeface="+mj-ea"/>
                <a:cs typeface="+mj-cs"/>
                <a:sym typeface="宋体"/>
              </a:rPr>
              <a:t>年编的逻辑课本里面，还提到了另外一个问题：可判定性问题。这是在问存不存在 确定的有效过程或程序（</a:t>
            </a:r>
            <a:r>
              <a:rPr lang="en-GB" altLang="zh-CN" sz="1200" b="0" i="0" u="none" strike="noStrike" dirty="0">
                <a:effectLst/>
                <a:latin typeface="+mj-lt"/>
                <a:ea typeface="+mj-ea"/>
                <a:cs typeface="+mj-cs"/>
                <a:sym typeface="宋体"/>
              </a:rPr>
              <a:t>effective process or procedure</a:t>
            </a:r>
            <a:r>
              <a:rPr lang="zh-CN" altLang="en-GB"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给定任何一个形式化了的关于算术的命题，这个程序将可以判定其真伪、或者判断它是否可证明。这个问题和哥德尔解决了的完全性问题不同。</a:t>
            </a:r>
            <a:endParaRPr lang="en-US" altLang="zh-CN" sz="1200" b="0" i="0" u="none" strike="noStrike" dirty="0">
              <a:effectLst/>
              <a:latin typeface="+mj-lt"/>
              <a:ea typeface="+mj-ea"/>
              <a:cs typeface="+mj-cs"/>
              <a:sym typeface="宋体"/>
            </a:endParaRPr>
          </a:p>
          <a:p>
            <a:pPr>
              <a:defRPr>
                <a:latin typeface="宋体"/>
                <a:ea typeface="宋体"/>
                <a:cs typeface="宋体"/>
                <a:sym typeface="宋体"/>
              </a:defRPr>
            </a:pPr>
            <a:br>
              <a:rPr lang="zh-CN" altLang="en-US" sz="1200" dirty="0">
                <a:latin typeface="+mj-lt"/>
                <a:ea typeface="+mj-ea"/>
                <a:cs typeface="+mj-cs"/>
                <a:sym typeface="宋体"/>
              </a:rPr>
            </a:br>
            <a:r>
              <a:rPr lang="zh-CN" altLang="en-US" sz="1200" b="0" i="0" u="none" strike="noStrike" dirty="0">
                <a:effectLst/>
                <a:latin typeface="+mj-lt"/>
                <a:ea typeface="+mj-ea"/>
                <a:cs typeface="+mj-cs"/>
                <a:sym typeface="宋体"/>
              </a:rPr>
              <a:t>首先，它涉及“有效过程”这个直观的概念，并没有也不可能有明确的形式化定义的，而是取决于人们如何具体安排和构造这样的程序，而这些安排和构造的可能性可以说是没有明确的边界的。</a:t>
            </a:r>
            <a:br>
              <a:rPr lang="zh-CN" altLang="en-US" sz="1200" dirty="0">
                <a:latin typeface="+mj-lt"/>
                <a:ea typeface="+mj-ea"/>
                <a:cs typeface="+mj-cs"/>
                <a:sym typeface="宋体"/>
              </a:rPr>
            </a:br>
            <a:r>
              <a:rPr lang="zh-CN" altLang="en-US" sz="1200" b="0" i="0" u="none" strike="noStrike" dirty="0">
                <a:effectLst/>
                <a:latin typeface="+mj-lt"/>
                <a:ea typeface="+mj-ea"/>
                <a:cs typeface="+mj-cs"/>
                <a:sym typeface="宋体"/>
              </a:rPr>
              <a:t>其 次，它只要求针对一定的属性进行判定，而并不要求给出证明。就是说，这只是在要求按照程序就能给出“是”或者“非”的答案，只要求答案正确，而不要求给出 任何理由或者推理过程。比如哥德巴赫猜想：任何大于</a:t>
            </a:r>
            <a:r>
              <a:rPr lang="en-US" altLang="zh-CN" sz="1200" b="0" i="0" u="none" strike="noStrike" dirty="0">
                <a:effectLst/>
                <a:latin typeface="+mj-lt"/>
                <a:ea typeface="+mj-ea"/>
                <a:cs typeface="+mj-cs"/>
                <a:sym typeface="宋体"/>
              </a:rPr>
              <a:t>2</a:t>
            </a:r>
            <a:r>
              <a:rPr lang="zh-CN" altLang="en-US" sz="1200" b="0" i="0" u="none" strike="noStrike" dirty="0">
                <a:effectLst/>
                <a:latin typeface="+mj-lt"/>
                <a:ea typeface="+mj-ea"/>
                <a:cs typeface="+mj-cs"/>
                <a:sym typeface="宋体"/>
              </a:rPr>
              <a:t>的偶数都可以分解成两个素数之和。咱们对判定程序的要求就是，如果把这个命题作为输入，程序要输出 “是”或者“非”，判定这个猜想的真伪。这样，即使这个猜想被正确地判定为“真”，咱们也依然不知道如何去证明这个猜想，但是（如果这个程序是可靠的话） 至少可以知道它是“真”的。</a:t>
            </a:r>
            <a:endParaRPr lang="en-US" altLang="zh-CN" sz="1200" b="0" i="0" u="none" strike="noStrike" dirty="0">
              <a:effectLst/>
              <a:latin typeface="+mj-lt"/>
              <a:ea typeface="+mj-ea"/>
              <a:cs typeface="+mj-cs"/>
              <a:sym typeface="宋体"/>
            </a:endParaRPr>
          </a:p>
          <a:p>
            <a:pPr>
              <a:defRPr>
                <a:latin typeface="宋体"/>
                <a:ea typeface="宋体"/>
                <a:cs typeface="宋体"/>
                <a:sym typeface="宋体"/>
              </a:defRPr>
            </a:pPr>
            <a:endParaRPr lang="en-US" altLang="zh-CN" sz="1200" b="0" i="0" u="none" strike="noStrike" dirty="0">
              <a:effectLst/>
              <a:latin typeface="+mj-lt"/>
              <a:ea typeface="+mj-ea"/>
              <a:cs typeface="+mj-cs"/>
              <a:sym typeface="宋体"/>
            </a:endParaRPr>
          </a:p>
          <a:p>
            <a:pPr>
              <a:defRPr>
                <a:latin typeface="宋体"/>
                <a:ea typeface="宋体"/>
                <a:cs typeface="宋体"/>
                <a:sym typeface="宋体"/>
              </a:defRPr>
            </a:pPr>
            <a:r>
              <a:rPr lang="en-US" altLang="zh-CN" sz="1200" b="0" i="0" u="none" strike="noStrike" dirty="0">
                <a:effectLst/>
                <a:latin typeface="+mj-lt"/>
                <a:ea typeface="+mj-ea"/>
                <a:cs typeface="+mj-cs"/>
                <a:sym typeface="宋体"/>
              </a:rPr>
              <a:t>1935</a:t>
            </a:r>
            <a:r>
              <a:rPr lang="zh-CN" altLang="en-US" sz="1200" b="0" i="0" u="none" strike="noStrike" dirty="0">
                <a:effectLst/>
                <a:latin typeface="+mj-lt"/>
                <a:ea typeface="+mj-ea"/>
                <a:cs typeface="+mj-cs"/>
                <a:sym typeface="宋体"/>
              </a:rPr>
              <a:t>年，图灵刚刚从剑桥大学的国王学院本科毕业，留在那里做研究员（</a:t>
            </a:r>
            <a:r>
              <a:rPr lang="en-GB" altLang="zh-CN" sz="1200" b="0" i="0" u="none" strike="noStrike" dirty="0">
                <a:effectLst/>
                <a:latin typeface="+mj-lt"/>
                <a:ea typeface="+mj-ea"/>
                <a:cs typeface="+mj-cs"/>
                <a:sym typeface="宋体"/>
              </a:rPr>
              <a:t>fellow</a:t>
            </a:r>
            <a:r>
              <a:rPr lang="zh-CN" altLang="en-GB"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他从</a:t>
            </a:r>
            <a:r>
              <a:rPr lang="en-GB" altLang="zh-CN" sz="1200" b="0" i="0" u="none" strike="noStrike" dirty="0">
                <a:effectLst/>
                <a:latin typeface="+mj-lt"/>
                <a:ea typeface="+mj-ea"/>
                <a:cs typeface="+mj-cs"/>
                <a:sym typeface="宋体"/>
              </a:rPr>
              <a:t>Newman</a:t>
            </a:r>
            <a:r>
              <a:rPr lang="zh-CN" altLang="en-US" sz="1200" b="0" i="0" u="none" strike="noStrike" dirty="0">
                <a:effectLst/>
                <a:latin typeface="+mj-lt"/>
                <a:ea typeface="+mj-ea"/>
                <a:cs typeface="+mj-cs"/>
                <a:sym typeface="宋体"/>
              </a:rPr>
              <a:t>的 课听到这些后，用了一年左右的时间，就把判定问题搞通了，论证了在他自己提出的一种非常一般化的后来叫做“图灵机”的对有效程序的形式化之下，存在不可判 定的问题。由此图灵在</a:t>
            </a:r>
            <a:r>
              <a:rPr lang="en-US" altLang="zh-CN" sz="1200" b="0" i="0" u="none" strike="noStrike" dirty="0">
                <a:effectLst/>
                <a:latin typeface="+mj-lt"/>
                <a:ea typeface="+mj-ea"/>
                <a:cs typeface="+mj-cs"/>
                <a:sym typeface="宋体"/>
              </a:rPr>
              <a:t>1936</a:t>
            </a:r>
            <a:r>
              <a:rPr lang="zh-CN" altLang="en-US" sz="1200" b="0" i="0" u="none" strike="noStrike" dirty="0">
                <a:effectLst/>
                <a:latin typeface="+mj-lt"/>
                <a:ea typeface="+mj-ea"/>
                <a:cs typeface="+mj-cs"/>
                <a:sym typeface="宋体"/>
              </a:rPr>
              <a:t>年春写完了著名的</a:t>
            </a:r>
            <a:r>
              <a:rPr lang="en-US" altLang="zh-CN"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论可计算数及其在判定问题上的一个应用</a:t>
            </a:r>
            <a:r>
              <a:rPr lang="en-US" altLang="zh-CN"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这篇理论计算机科学的奠基性文章。不过，丘奇（</a:t>
            </a:r>
            <a:r>
              <a:rPr lang="en-GB" altLang="zh-CN" sz="1200" b="0" i="0" u="none" strike="noStrike" dirty="0">
                <a:effectLst/>
                <a:latin typeface="+mj-lt"/>
                <a:ea typeface="+mj-ea"/>
                <a:cs typeface="+mj-cs"/>
                <a:sym typeface="宋体"/>
              </a:rPr>
              <a:t>Church</a:t>
            </a:r>
            <a:r>
              <a:rPr lang="zh-CN" altLang="en-GB"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在 一年前已经用另外的一种叫做</a:t>
            </a:r>
            <a:r>
              <a:rPr lang="el-GR" altLang="zh-CN" sz="1200" b="0" i="0" u="none" strike="noStrike" dirty="0">
                <a:effectLst/>
                <a:latin typeface="+mj-lt"/>
                <a:ea typeface="+mj-ea"/>
                <a:cs typeface="+mj-cs"/>
                <a:sym typeface="宋体"/>
              </a:rPr>
              <a:t>λ</a:t>
            </a:r>
            <a:r>
              <a:rPr lang="zh-CN" altLang="en-US" sz="1200" b="0" i="0" u="none" strike="noStrike" dirty="0">
                <a:effectLst/>
                <a:latin typeface="+mj-lt"/>
                <a:ea typeface="+mj-ea"/>
                <a:cs typeface="+mj-cs"/>
                <a:sym typeface="宋体"/>
              </a:rPr>
              <a:t>演算的形式化方法，得到了同样的结果。当</a:t>
            </a:r>
            <a:r>
              <a:rPr lang="en-GB" altLang="zh-CN" sz="1200" b="0" i="0" u="none" strike="noStrike" dirty="0">
                <a:effectLst/>
                <a:latin typeface="+mj-lt"/>
                <a:ea typeface="+mj-ea"/>
                <a:cs typeface="+mj-cs"/>
                <a:sym typeface="宋体"/>
              </a:rPr>
              <a:t>Newman</a:t>
            </a:r>
            <a:r>
              <a:rPr lang="zh-CN" altLang="en-US" sz="1200" b="0" i="0" u="none" strike="noStrike" dirty="0">
                <a:effectLst/>
                <a:latin typeface="+mj-lt"/>
                <a:ea typeface="+mj-ea"/>
                <a:cs typeface="+mj-cs"/>
                <a:sym typeface="宋体"/>
              </a:rPr>
              <a:t>给图灵看丘奇论文的清样时，图灵颇为郁闷，后来给自己的文章补充了一个 附录，证明它的图灵机和</a:t>
            </a:r>
            <a:r>
              <a:rPr lang="el-GR" altLang="zh-CN" sz="1200" b="0" i="0" u="none" strike="noStrike" dirty="0">
                <a:effectLst/>
                <a:latin typeface="+mj-lt"/>
                <a:ea typeface="+mj-ea"/>
                <a:cs typeface="+mj-cs"/>
                <a:sym typeface="宋体"/>
              </a:rPr>
              <a:t>λ</a:t>
            </a:r>
            <a:r>
              <a:rPr lang="zh-CN" altLang="en-US" sz="1200" b="0" i="0" u="none" strike="noStrike" dirty="0">
                <a:effectLst/>
                <a:latin typeface="+mj-lt"/>
                <a:ea typeface="+mj-ea"/>
                <a:cs typeface="+mj-cs"/>
                <a:sym typeface="宋体"/>
              </a:rPr>
              <a:t>演算是等价的，然后，发表了他的论文。</a:t>
            </a:r>
            <a:br>
              <a:rPr lang="zh-CN" altLang="en-US" sz="1200" dirty="0">
                <a:latin typeface="+mj-lt"/>
                <a:ea typeface="+mj-ea"/>
                <a:cs typeface="+mj-cs"/>
                <a:sym typeface="宋体"/>
              </a:rPr>
            </a:br>
            <a:r>
              <a:rPr lang="zh-CN" altLang="en-US" sz="1200" b="0" i="0" u="none" strike="noStrike" dirty="0">
                <a:effectLst/>
                <a:latin typeface="+mj-lt"/>
                <a:ea typeface="+mj-ea"/>
                <a:cs typeface="+mj-cs"/>
                <a:sym typeface="宋体"/>
              </a:rPr>
              <a:t>其实，虽然图灵的结果比丘奇的结果晚出来大概一年，但是由于跟丘奇的</a:t>
            </a:r>
            <a:r>
              <a:rPr lang="el-GR" altLang="zh-CN" sz="1200" b="0" i="0" u="none" strike="noStrike" dirty="0">
                <a:effectLst/>
                <a:latin typeface="+mj-lt"/>
                <a:ea typeface="+mj-ea"/>
                <a:cs typeface="+mj-cs"/>
                <a:sym typeface="宋体"/>
              </a:rPr>
              <a:t>λ</a:t>
            </a:r>
            <a:r>
              <a:rPr lang="zh-CN" altLang="en-US" sz="1200" b="0" i="0" u="none" strike="noStrike" dirty="0">
                <a:effectLst/>
                <a:latin typeface="+mj-lt"/>
                <a:ea typeface="+mj-ea"/>
                <a:cs typeface="+mj-cs"/>
                <a:sym typeface="宋体"/>
              </a:rPr>
              <a:t>演 算，以及同样是等价的哥德尔的递归函数相比，图灵机的构造要直观很多，可以说更直接地反映出了有效过程或者程序这个直观概念的关键部分。所以，当哥德尔自己看到图灵的构造，也信服地表示，图灵机反映出了问题的基本要点，这些等价的各种形式系统看来确实是抓住了直观上的有效过程的核心。</a:t>
            </a:r>
            <a:br>
              <a:rPr lang="zh-CN" altLang="en-US" sz="1200" dirty="0">
                <a:latin typeface="+mj-lt"/>
                <a:ea typeface="+mj-ea"/>
                <a:cs typeface="+mj-cs"/>
                <a:sym typeface="宋体"/>
              </a:rPr>
            </a:br>
            <a:br>
              <a:rPr lang="zh-CN" altLang="en-US" sz="1200" dirty="0">
                <a:latin typeface="+mj-lt"/>
                <a:ea typeface="+mj-ea"/>
                <a:cs typeface="+mj-cs"/>
                <a:sym typeface="宋体"/>
              </a:rPr>
            </a:br>
            <a:r>
              <a:rPr lang="zh-CN" altLang="en-US" sz="1200" b="0" i="0" u="none" strike="noStrike" dirty="0">
                <a:effectLst/>
                <a:latin typeface="+mj-lt"/>
                <a:ea typeface="+mj-ea"/>
                <a:cs typeface="+mj-cs"/>
                <a:sym typeface="宋体"/>
              </a:rPr>
              <a:t>更具体一点，图灵在这篇文章取得到了一系列重要结果。首先，他提出了“图灵机”这种有效程序的模型，用于模拟一切算术和逻辑操作；其次，他开发了一套把任何图 灵机加以编码的方式，并构造出以这些编码为输入的“通用图灵机”，能够执行任何其他图灵机的编码；然后，图灵说明了图灵机这种构造能够进行很多计算，包括 圆周率</a:t>
            </a:r>
            <a:r>
              <a:rPr lang="el-GR" altLang="zh-CN" sz="1200" b="0" i="0" u="none" strike="noStrike" dirty="0">
                <a:effectLst/>
                <a:latin typeface="+mj-lt"/>
                <a:ea typeface="+mj-ea"/>
                <a:cs typeface="+mj-cs"/>
                <a:sym typeface="宋体"/>
              </a:rPr>
              <a:t>π</a:t>
            </a:r>
            <a:r>
              <a:rPr lang="zh-CN" altLang="en-US" sz="1200" b="0" i="0" u="none" strike="noStrike" dirty="0">
                <a:effectLst/>
                <a:latin typeface="+mj-lt"/>
                <a:ea typeface="+mj-ea"/>
                <a:cs typeface="+mj-cs"/>
                <a:sym typeface="宋体"/>
              </a:rPr>
              <a:t>和自然对数的底</a:t>
            </a:r>
            <a:r>
              <a:rPr lang="en-GB" altLang="zh-CN" sz="1200" b="0" i="0" u="none" strike="noStrike" dirty="0">
                <a:effectLst/>
                <a:latin typeface="+mj-lt"/>
                <a:ea typeface="+mj-ea"/>
                <a:cs typeface="+mj-cs"/>
                <a:sym typeface="宋体"/>
              </a:rPr>
              <a:t>e</a:t>
            </a:r>
            <a:r>
              <a:rPr lang="zh-CN" altLang="en-US" sz="1200" b="0" i="0" u="none" strike="noStrike" dirty="0">
                <a:effectLst/>
                <a:latin typeface="+mj-lt"/>
                <a:ea typeface="+mj-ea"/>
                <a:cs typeface="+mj-cs"/>
                <a:sym typeface="宋体"/>
              </a:rPr>
              <a:t>等等；此外，图灵说明了存在着可以准确定义，然而不能由任何图灵机完成的问题，比如判定任何给定的图灵机是不是只有有限多的输 出，说明了存在着图灵机不能输出其二进制表示的数，从而指出了有效程序能完成的工作的限度；最后，他把希尔伯特的判定问题化约为数字的生成问题，证明了判 定问题不可解：不存在图灵机意义上的一般性的判定程序，可以就任何给定的关于自然数的一阶逻辑命题进行可证明性的判定。</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xfrm>
            <a:off x="381000" y="685800"/>
            <a:ext cx="6096000" cy="3429000"/>
          </a:xfrm>
          <a:prstGeom prst="rect">
            <a:avLst/>
          </a:prstGeom>
        </p:spPr>
        <p:txBody>
          <a:bodyPr/>
          <a:lstStyle/>
          <a:p>
            <a:endParaRPr/>
          </a:p>
        </p:txBody>
      </p:sp>
      <p:sp>
        <p:nvSpPr>
          <p:cNvPr id="96" name="Shape 96"/>
          <p:cNvSpPr>
            <a:spLocks noGrp="1"/>
          </p:cNvSpPr>
          <p:nvPr>
            <p:ph type="body" sz="quarter" idx="1"/>
          </p:nvPr>
        </p:nvSpPr>
        <p:spPr>
          <a:prstGeom prst="rect">
            <a:avLst/>
          </a:prstGeom>
        </p:spPr>
        <p:txBody>
          <a:bodyPr/>
          <a:lstStyle/>
          <a:p>
            <a:pPr>
              <a:defRPr>
                <a:latin typeface="宋体"/>
                <a:ea typeface="宋体"/>
                <a:cs typeface="宋体"/>
                <a:sym typeface="宋体"/>
              </a:defRPr>
            </a:pPr>
            <a:r>
              <a:rPr dirty="0" err="1"/>
              <a:t>图灵：英国数学家、</a:t>
            </a:r>
            <a:r>
              <a:rPr u="sng" dirty="0" err="1">
                <a:solidFill>
                  <a:srgbClr val="0000FF"/>
                </a:solidFill>
                <a:uFill>
                  <a:solidFill>
                    <a:srgbClr val="0000FF"/>
                  </a:solidFill>
                </a:uFill>
                <a:hlinkClick r:id="rId3"/>
              </a:rPr>
              <a:t>逻辑学家</a:t>
            </a:r>
            <a:r>
              <a:rPr dirty="0" err="1"/>
              <a:t>，被称为计算机科学之父，</a:t>
            </a:r>
            <a:r>
              <a:rPr u="sng" dirty="0" err="1">
                <a:solidFill>
                  <a:srgbClr val="0000FF"/>
                </a:solidFill>
                <a:uFill>
                  <a:solidFill>
                    <a:srgbClr val="0000FF"/>
                  </a:solidFill>
                </a:uFill>
                <a:hlinkClick r:id="rId4"/>
              </a:rPr>
              <a:t>人工智能</a:t>
            </a:r>
            <a:r>
              <a:rPr dirty="0" err="1"/>
              <a:t>之父。只好修改论文，增加一个附录证明他的图灵机和</a:t>
            </a:r>
            <a:r>
              <a:rPr dirty="0" err="1">
                <a:latin typeface="+mj-lt"/>
                <a:ea typeface="+mj-ea"/>
                <a:cs typeface="+mj-cs"/>
                <a:sym typeface="Calibri"/>
              </a:rPr>
              <a:t>λ</a:t>
            </a:r>
            <a:r>
              <a:rPr dirty="0" err="1"/>
              <a:t>演算等价</a:t>
            </a:r>
            <a:endParaRPr dirty="0"/>
          </a:p>
          <a:p>
            <a:pPr>
              <a:defRPr>
                <a:latin typeface="宋体"/>
                <a:ea typeface="宋体"/>
                <a:cs typeface="宋体"/>
                <a:sym typeface="宋体"/>
              </a:defRPr>
            </a:pPr>
            <a:r>
              <a:rPr dirty="0"/>
              <a:t>丘奇：</a:t>
            </a:r>
            <a:r>
              <a:rPr u="sng" dirty="0">
                <a:solidFill>
                  <a:srgbClr val="0000FF"/>
                </a:solidFill>
                <a:uFill>
                  <a:solidFill>
                    <a:srgbClr val="0000FF"/>
                  </a:solidFill>
                </a:uFill>
                <a:hlinkClick r:id="rId5"/>
              </a:rPr>
              <a:t>美国</a:t>
            </a:r>
            <a:r>
              <a:rPr u="sng" dirty="0">
                <a:solidFill>
                  <a:srgbClr val="0000FF"/>
                </a:solidFill>
                <a:uFill>
                  <a:solidFill>
                    <a:srgbClr val="0000FF"/>
                  </a:solidFill>
                </a:uFill>
                <a:hlinkClick r:id="rId6"/>
              </a:rPr>
              <a:t>数学家</a:t>
            </a:r>
            <a:r>
              <a:rPr dirty="0"/>
              <a:t>，</a:t>
            </a:r>
            <a:r>
              <a:rPr u="sng" dirty="0">
                <a:solidFill>
                  <a:srgbClr val="0000FF"/>
                </a:solidFill>
                <a:uFill>
                  <a:solidFill>
                    <a:srgbClr val="0000FF"/>
                  </a:solidFill>
                </a:uFill>
                <a:latin typeface="+mj-lt"/>
                <a:ea typeface="+mj-ea"/>
                <a:cs typeface="+mj-cs"/>
                <a:sym typeface="Calibri"/>
                <a:hlinkClick r:id="rId7"/>
              </a:rPr>
              <a:t>1936</a:t>
            </a:r>
            <a:r>
              <a:rPr u="sng" dirty="0">
                <a:solidFill>
                  <a:srgbClr val="0000FF"/>
                </a:solidFill>
                <a:uFill>
                  <a:solidFill>
                    <a:srgbClr val="0000FF"/>
                  </a:solidFill>
                </a:uFill>
                <a:hlinkClick r:id="rId7"/>
              </a:rPr>
              <a:t>年</a:t>
            </a:r>
            <a:r>
              <a:rPr dirty="0"/>
              <a:t>发表</a:t>
            </a:r>
            <a:r>
              <a:rPr u="sng" dirty="0">
                <a:solidFill>
                  <a:srgbClr val="0000FF"/>
                </a:solidFill>
                <a:uFill>
                  <a:solidFill>
                    <a:srgbClr val="0000FF"/>
                  </a:solidFill>
                </a:uFill>
                <a:hlinkClick r:id="rId8"/>
              </a:rPr>
              <a:t>可计算函数</a:t>
            </a:r>
            <a:r>
              <a:rPr dirty="0"/>
              <a:t>的第一份精确定义，对</a:t>
            </a:r>
            <a:r>
              <a:rPr u="sng" dirty="0">
                <a:solidFill>
                  <a:srgbClr val="0000FF"/>
                </a:solidFill>
                <a:uFill>
                  <a:solidFill>
                    <a:srgbClr val="0000FF"/>
                  </a:solidFill>
                </a:uFill>
                <a:hlinkClick r:id="rId9"/>
              </a:rPr>
              <a:t>算法</a:t>
            </a:r>
            <a:r>
              <a:rPr dirty="0"/>
              <a:t>理论的系统发展做出巨大贡献。早一步提出</a:t>
            </a:r>
            <a:r>
              <a:rPr dirty="0">
                <a:latin typeface="+mj-lt"/>
                <a:ea typeface="+mj-ea"/>
                <a:cs typeface="+mj-cs"/>
                <a:sym typeface="Calibri"/>
              </a:rPr>
              <a:t>lambda</a:t>
            </a:r>
            <a:r>
              <a:rPr dirty="0"/>
              <a:t>演算</a:t>
            </a:r>
            <a:endParaRPr lang="en-US" dirty="0"/>
          </a:p>
          <a:p>
            <a:pPr>
              <a:defRPr>
                <a:latin typeface="宋体"/>
                <a:ea typeface="宋体"/>
                <a:cs typeface="宋体"/>
                <a:sym typeface="宋体"/>
              </a:defRPr>
            </a:pPr>
            <a:endParaRPr lang="en-US" dirty="0"/>
          </a:p>
          <a:p>
            <a:pPr>
              <a:defRPr>
                <a:latin typeface="宋体"/>
                <a:ea typeface="宋体"/>
                <a:cs typeface="宋体"/>
                <a:sym typeface="宋体"/>
              </a:defRPr>
            </a:pPr>
            <a:r>
              <a:rPr lang="zh-CN" altLang="en-US" sz="1200" b="0" i="0" u="none" strike="noStrike" dirty="0">
                <a:effectLst/>
                <a:latin typeface="+mj-lt"/>
                <a:ea typeface="+mj-ea"/>
                <a:cs typeface="+mj-cs"/>
                <a:sym typeface="宋体"/>
              </a:rPr>
              <a:t>希尔伯特和艾克曼（</a:t>
            </a:r>
            <a:r>
              <a:rPr lang="en-GB" altLang="zh-CN" sz="1200" b="0" i="0" u="none" strike="noStrike" dirty="0">
                <a:effectLst/>
                <a:latin typeface="+mj-lt"/>
                <a:ea typeface="+mj-ea"/>
                <a:cs typeface="+mj-cs"/>
                <a:sym typeface="宋体"/>
              </a:rPr>
              <a:t>Ackermann</a:t>
            </a:r>
            <a:r>
              <a:rPr lang="zh-CN" altLang="en-GB"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在他们</a:t>
            </a:r>
            <a:r>
              <a:rPr lang="en-US" altLang="zh-CN" sz="1200" b="0" i="0" u="none" strike="noStrike" dirty="0">
                <a:effectLst/>
                <a:latin typeface="+mj-lt"/>
                <a:ea typeface="+mj-ea"/>
                <a:cs typeface="+mj-cs"/>
                <a:sym typeface="宋体"/>
              </a:rPr>
              <a:t>1928</a:t>
            </a:r>
            <a:r>
              <a:rPr lang="zh-CN" altLang="en-US" sz="1200" b="0" i="0" u="none" strike="noStrike" dirty="0">
                <a:effectLst/>
                <a:latin typeface="+mj-lt"/>
                <a:ea typeface="+mj-ea"/>
                <a:cs typeface="+mj-cs"/>
                <a:sym typeface="宋体"/>
              </a:rPr>
              <a:t>年编的逻辑课本里面，还提到了另外一个问题：可判定性问题。这是在问存不存在 确定的有效过程或程序（</a:t>
            </a:r>
            <a:r>
              <a:rPr lang="en-GB" altLang="zh-CN" sz="1200" b="0" i="0" u="none" strike="noStrike" dirty="0">
                <a:effectLst/>
                <a:latin typeface="+mj-lt"/>
                <a:ea typeface="+mj-ea"/>
                <a:cs typeface="+mj-cs"/>
                <a:sym typeface="宋体"/>
              </a:rPr>
              <a:t>effective process or procedure</a:t>
            </a:r>
            <a:r>
              <a:rPr lang="zh-CN" altLang="en-GB"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给定任何一个形式化了的关于算术的命题，这个程序将可以判定其真伪、或者判断它是否可证明。这个问题和哥德尔解决了的完全性问题不同。</a:t>
            </a:r>
            <a:endParaRPr lang="en-US" altLang="zh-CN" sz="1200" b="0" i="0" u="none" strike="noStrike" dirty="0">
              <a:effectLst/>
              <a:latin typeface="+mj-lt"/>
              <a:ea typeface="+mj-ea"/>
              <a:cs typeface="+mj-cs"/>
              <a:sym typeface="宋体"/>
            </a:endParaRPr>
          </a:p>
          <a:p>
            <a:pPr>
              <a:defRPr>
                <a:latin typeface="宋体"/>
                <a:ea typeface="宋体"/>
                <a:cs typeface="宋体"/>
                <a:sym typeface="宋体"/>
              </a:defRPr>
            </a:pPr>
            <a:br>
              <a:rPr lang="zh-CN" altLang="en-US" sz="1200" dirty="0">
                <a:latin typeface="+mj-lt"/>
                <a:ea typeface="+mj-ea"/>
                <a:cs typeface="+mj-cs"/>
                <a:sym typeface="宋体"/>
              </a:rPr>
            </a:br>
            <a:r>
              <a:rPr lang="zh-CN" altLang="en-US" sz="1200" b="0" i="0" u="none" strike="noStrike" dirty="0">
                <a:effectLst/>
                <a:latin typeface="+mj-lt"/>
                <a:ea typeface="+mj-ea"/>
                <a:cs typeface="+mj-cs"/>
                <a:sym typeface="宋体"/>
              </a:rPr>
              <a:t>首先，它涉及“有效过程”这个直观的概念，并没有也不可能有明确的形式化定义的，而是取决于人们如何具体安排和构造这样的程序，而这些安排和构造的可能性可以说是没有明确的边界的。</a:t>
            </a:r>
            <a:br>
              <a:rPr lang="zh-CN" altLang="en-US" sz="1200" dirty="0">
                <a:latin typeface="+mj-lt"/>
                <a:ea typeface="+mj-ea"/>
                <a:cs typeface="+mj-cs"/>
                <a:sym typeface="宋体"/>
              </a:rPr>
            </a:br>
            <a:r>
              <a:rPr lang="zh-CN" altLang="en-US" sz="1200" b="0" i="0" u="none" strike="noStrike" dirty="0">
                <a:effectLst/>
                <a:latin typeface="+mj-lt"/>
                <a:ea typeface="+mj-ea"/>
                <a:cs typeface="+mj-cs"/>
                <a:sym typeface="宋体"/>
              </a:rPr>
              <a:t>其 次，它只要求针对一定的属性进行判定，而并不要求给出证明。就是说，这只是在要求按照程序就能给出“是”或者“非”的答案，只要求答案正确，而不要求给出 任何理由或者推理过程。比如哥德巴赫猜想：任何大于</a:t>
            </a:r>
            <a:r>
              <a:rPr lang="en-US" altLang="zh-CN" sz="1200" b="0" i="0" u="none" strike="noStrike" dirty="0">
                <a:effectLst/>
                <a:latin typeface="+mj-lt"/>
                <a:ea typeface="+mj-ea"/>
                <a:cs typeface="+mj-cs"/>
                <a:sym typeface="宋体"/>
              </a:rPr>
              <a:t>2</a:t>
            </a:r>
            <a:r>
              <a:rPr lang="zh-CN" altLang="en-US" sz="1200" b="0" i="0" u="none" strike="noStrike" dirty="0">
                <a:effectLst/>
                <a:latin typeface="+mj-lt"/>
                <a:ea typeface="+mj-ea"/>
                <a:cs typeface="+mj-cs"/>
                <a:sym typeface="宋体"/>
              </a:rPr>
              <a:t>的偶数都可以分解成两个素数之和。咱们对判定程序的要求就是，如果把这个命题作为输入，程序要输出 “是”或者“非”，判定这个猜想的真伪。这样，即使这个猜想被正确地判定为“真”，咱们也依然不知道如何去证明这个猜想，但是（如果这个程序是可靠的话） 至少可以知道它是“真”的。</a:t>
            </a:r>
            <a:endParaRPr lang="en-US" altLang="zh-CN" sz="1200" b="0" i="0" u="none" strike="noStrike" dirty="0">
              <a:effectLst/>
              <a:latin typeface="+mj-lt"/>
              <a:ea typeface="+mj-ea"/>
              <a:cs typeface="+mj-cs"/>
              <a:sym typeface="宋体"/>
            </a:endParaRPr>
          </a:p>
          <a:p>
            <a:pPr>
              <a:defRPr>
                <a:latin typeface="宋体"/>
                <a:ea typeface="宋体"/>
                <a:cs typeface="宋体"/>
                <a:sym typeface="宋体"/>
              </a:defRPr>
            </a:pPr>
            <a:endParaRPr lang="en-US" altLang="zh-CN" sz="1200" b="0" i="0" u="none" strike="noStrike" dirty="0">
              <a:effectLst/>
              <a:latin typeface="+mj-lt"/>
              <a:ea typeface="+mj-ea"/>
              <a:cs typeface="+mj-cs"/>
              <a:sym typeface="宋体"/>
            </a:endParaRPr>
          </a:p>
          <a:p>
            <a:pPr>
              <a:defRPr>
                <a:latin typeface="宋体"/>
                <a:ea typeface="宋体"/>
                <a:cs typeface="宋体"/>
                <a:sym typeface="宋体"/>
              </a:defRPr>
            </a:pPr>
            <a:r>
              <a:rPr lang="en-US" altLang="zh-CN" sz="1200" b="0" i="0" u="none" strike="noStrike" dirty="0">
                <a:effectLst/>
                <a:latin typeface="+mj-lt"/>
                <a:ea typeface="+mj-ea"/>
                <a:cs typeface="+mj-cs"/>
                <a:sym typeface="宋体"/>
              </a:rPr>
              <a:t>1935</a:t>
            </a:r>
            <a:r>
              <a:rPr lang="zh-CN" altLang="en-US" sz="1200" b="0" i="0" u="none" strike="noStrike" dirty="0">
                <a:effectLst/>
                <a:latin typeface="+mj-lt"/>
                <a:ea typeface="+mj-ea"/>
                <a:cs typeface="+mj-cs"/>
                <a:sym typeface="宋体"/>
              </a:rPr>
              <a:t>年，图灵刚刚从剑桥大学的国王学院本科毕业，留在那里做研究员（</a:t>
            </a:r>
            <a:r>
              <a:rPr lang="en-GB" altLang="zh-CN" sz="1200" b="0" i="0" u="none" strike="noStrike" dirty="0">
                <a:effectLst/>
                <a:latin typeface="+mj-lt"/>
                <a:ea typeface="+mj-ea"/>
                <a:cs typeface="+mj-cs"/>
                <a:sym typeface="宋体"/>
              </a:rPr>
              <a:t>fellow</a:t>
            </a:r>
            <a:r>
              <a:rPr lang="zh-CN" altLang="en-GB"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他从</a:t>
            </a:r>
            <a:r>
              <a:rPr lang="en-GB" altLang="zh-CN" sz="1200" b="0" i="0" u="none" strike="noStrike" dirty="0">
                <a:effectLst/>
                <a:latin typeface="+mj-lt"/>
                <a:ea typeface="+mj-ea"/>
                <a:cs typeface="+mj-cs"/>
                <a:sym typeface="宋体"/>
              </a:rPr>
              <a:t>Newman</a:t>
            </a:r>
            <a:r>
              <a:rPr lang="zh-CN" altLang="en-US" sz="1200" b="0" i="0" u="none" strike="noStrike" dirty="0">
                <a:effectLst/>
                <a:latin typeface="+mj-lt"/>
                <a:ea typeface="+mj-ea"/>
                <a:cs typeface="+mj-cs"/>
                <a:sym typeface="宋体"/>
              </a:rPr>
              <a:t>的 课听到这些后，用了一年左右的时间，就把判定问题搞通了，论证了在他自己提出的一种非常一般化的后来叫做“图灵机”的对有效程序的形式化之下，存在不可判 定的问题。由此图灵在</a:t>
            </a:r>
            <a:r>
              <a:rPr lang="en-US" altLang="zh-CN" sz="1200" b="0" i="0" u="none" strike="noStrike" dirty="0">
                <a:effectLst/>
                <a:latin typeface="+mj-lt"/>
                <a:ea typeface="+mj-ea"/>
                <a:cs typeface="+mj-cs"/>
                <a:sym typeface="宋体"/>
              </a:rPr>
              <a:t>1936</a:t>
            </a:r>
            <a:r>
              <a:rPr lang="zh-CN" altLang="en-US" sz="1200" b="0" i="0" u="none" strike="noStrike" dirty="0">
                <a:effectLst/>
                <a:latin typeface="+mj-lt"/>
                <a:ea typeface="+mj-ea"/>
                <a:cs typeface="+mj-cs"/>
                <a:sym typeface="宋体"/>
              </a:rPr>
              <a:t>年春写完了著名的</a:t>
            </a:r>
            <a:r>
              <a:rPr lang="en-US" altLang="zh-CN"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论可计算数及其在判定问题上的一个应用</a:t>
            </a:r>
            <a:r>
              <a:rPr lang="en-US" altLang="zh-CN"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这篇理论计算机科学的奠基性文章。不过，丘奇（</a:t>
            </a:r>
            <a:r>
              <a:rPr lang="en-GB" altLang="zh-CN" sz="1200" b="0" i="0" u="none" strike="noStrike" dirty="0">
                <a:effectLst/>
                <a:latin typeface="+mj-lt"/>
                <a:ea typeface="+mj-ea"/>
                <a:cs typeface="+mj-cs"/>
                <a:sym typeface="宋体"/>
              </a:rPr>
              <a:t>Church</a:t>
            </a:r>
            <a:r>
              <a:rPr lang="zh-CN" altLang="en-GB" sz="1200" b="0" i="0" u="none" strike="noStrike" dirty="0">
                <a:effectLst/>
                <a:latin typeface="+mj-lt"/>
                <a:ea typeface="+mj-ea"/>
                <a:cs typeface="+mj-cs"/>
                <a:sym typeface="宋体"/>
              </a:rPr>
              <a:t>）</a:t>
            </a:r>
            <a:r>
              <a:rPr lang="zh-CN" altLang="en-US" sz="1200" b="0" i="0" u="none" strike="noStrike" dirty="0">
                <a:effectLst/>
                <a:latin typeface="+mj-lt"/>
                <a:ea typeface="+mj-ea"/>
                <a:cs typeface="+mj-cs"/>
                <a:sym typeface="宋体"/>
              </a:rPr>
              <a:t>在 一年前已经用另外的一种叫做</a:t>
            </a:r>
            <a:r>
              <a:rPr lang="el-GR" altLang="zh-CN" sz="1200" b="0" i="0" u="none" strike="noStrike" dirty="0">
                <a:effectLst/>
                <a:latin typeface="+mj-lt"/>
                <a:ea typeface="+mj-ea"/>
                <a:cs typeface="+mj-cs"/>
                <a:sym typeface="宋体"/>
              </a:rPr>
              <a:t>λ</a:t>
            </a:r>
            <a:r>
              <a:rPr lang="zh-CN" altLang="en-US" sz="1200" b="0" i="0" u="none" strike="noStrike" dirty="0">
                <a:effectLst/>
                <a:latin typeface="+mj-lt"/>
                <a:ea typeface="+mj-ea"/>
                <a:cs typeface="+mj-cs"/>
                <a:sym typeface="宋体"/>
              </a:rPr>
              <a:t>演算的形式化方法，得到了同样的结果。当</a:t>
            </a:r>
            <a:r>
              <a:rPr lang="en-GB" altLang="zh-CN" sz="1200" b="0" i="0" u="none" strike="noStrike" dirty="0">
                <a:effectLst/>
                <a:latin typeface="+mj-lt"/>
                <a:ea typeface="+mj-ea"/>
                <a:cs typeface="+mj-cs"/>
                <a:sym typeface="宋体"/>
              </a:rPr>
              <a:t>Newman</a:t>
            </a:r>
            <a:r>
              <a:rPr lang="zh-CN" altLang="en-US" sz="1200" b="0" i="0" u="none" strike="noStrike" dirty="0">
                <a:effectLst/>
                <a:latin typeface="+mj-lt"/>
                <a:ea typeface="+mj-ea"/>
                <a:cs typeface="+mj-cs"/>
                <a:sym typeface="宋体"/>
              </a:rPr>
              <a:t>给图灵看丘奇论文的清样时，图灵颇为郁闷，后来给自己的文章补充了一个 附录，证明它的图灵机和</a:t>
            </a:r>
            <a:r>
              <a:rPr lang="el-GR" altLang="zh-CN" sz="1200" b="0" i="0" u="none" strike="noStrike" dirty="0">
                <a:effectLst/>
                <a:latin typeface="+mj-lt"/>
                <a:ea typeface="+mj-ea"/>
                <a:cs typeface="+mj-cs"/>
                <a:sym typeface="宋体"/>
              </a:rPr>
              <a:t>λ</a:t>
            </a:r>
            <a:r>
              <a:rPr lang="zh-CN" altLang="en-US" sz="1200" b="0" i="0" u="none" strike="noStrike" dirty="0">
                <a:effectLst/>
                <a:latin typeface="+mj-lt"/>
                <a:ea typeface="+mj-ea"/>
                <a:cs typeface="+mj-cs"/>
                <a:sym typeface="宋体"/>
              </a:rPr>
              <a:t>演算是等价的，然后，发表了他的论文。</a:t>
            </a:r>
            <a:br>
              <a:rPr lang="zh-CN" altLang="en-US" sz="1200" dirty="0">
                <a:latin typeface="+mj-lt"/>
                <a:ea typeface="+mj-ea"/>
                <a:cs typeface="+mj-cs"/>
                <a:sym typeface="宋体"/>
              </a:rPr>
            </a:br>
            <a:r>
              <a:rPr lang="zh-CN" altLang="en-US" sz="1200" b="0" i="0" u="none" strike="noStrike" dirty="0">
                <a:effectLst/>
                <a:latin typeface="+mj-lt"/>
                <a:ea typeface="+mj-ea"/>
                <a:cs typeface="+mj-cs"/>
                <a:sym typeface="宋体"/>
              </a:rPr>
              <a:t>其实，虽然图灵的结果比丘奇的结果晚出来大概一年，但是由于跟丘奇的</a:t>
            </a:r>
            <a:r>
              <a:rPr lang="el-GR" altLang="zh-CN" sz="1200" b="0" i="0" u="none" strike="noStrike" dirty="0">
                <a:effectLst/>
                <a:latin typeface="+mj-lt"/>
                <a:ea typeface="+mj-ea"/>
                <a:cs typeface="+mj-cs"/>
                <a:sym typeface="宋体"/>
              </a:rPr>
              <a:t>λ</a:t>
            </a:r>
            <a:r>
              <a:rPr lang="zh-CN" altLang="en-US" sz="1200" b="0" i="0" u="none" strike="noStrike" dirty="0">
                <a:effectLst/>
                <a:latin typeface="+mj-lt"/>
                <a:ea typeface="+mj-ea"/>
                <a:cs typeface="+mj-cs"/>
                <a:sym typeface="宋体"/>
              </a:rPr>
              <a:t>演 算，以及同样是等价的哥德尔的递归函数相比，图灵机的构造要直观很多，可以说更直接地反映出了有效过程或者程序这个直观概念的关键部分。所以，当哥德尔自己看到图灵的构造，也信服地表示，图灵机反映出了问题的基本要点，这些等价的各种形式系统看来确实是抓住了直观上的有效过程的核心。</a:t>
            </a:r>
            <a:br>
              <a:rPr lang="zh-CN" altLang="en-US" sz="1200" dirty="0">
                <a:latin typeface="+mj-lt"/>
                <a:ea typeface="+mj-ea"/>
                <a:cs typeface="+mj-cs"/>
                <a:sym typeface="宋体"/>
              </a:rPr>
            </a:br>
            <a:br>
              <a:rPr lang="zh-CN" altLang="en-US" sz="1200" dirty="0">
                <a:latin typeface="+mj-lt"/>
                <a:ea typeface="+mj-ea"/>
                <a:cs typeface="+mj-cs"/>
                <a:sym typeface="宋体"/>
              </a:rPr>
            </a:br>
            <a:r>
              <a:rPr lang="zh-CN" altLang="en-US" sz="1200" b="0" i="0" u="none" strike="noStrike" dirty="0">
                <a:effectLst/>
                <a:latin typeface="+mj-lt"/>
                <a:ea typeface="+mj-ea"/>
                <a:cs typeface="+mj-cs"/>
                <a:sym typeface="宋体"/>
              </a:rPr>
              <a:t>更具体一点，图灵在这篇文章取得到了一系列重要结果。首先，他提出了“图灵机”这种有效程序的模型，用于模拟一切算术和逻辑操作；其次，他开发了一套把任何图 灵机加以编码的方式，并构造出以这些编码为输入的“通用图灵机”，能够执行任何其他图灵机的编码；然后，图灵说明了图灵机这种构造能够进行很多计算，包括 圆周率</a:t>
            </a:r>
            <a:r>
              <a:rPr lang="el-GR" altLang="zh-CN" sz="1200" b="0" i="0" u="none" strike="noStrike" dirty="0">
                <a:effectLst/>
                <a:latin typeface="+mj-lt"/>
                <a:ea typeface="+mj-ea"/>
                <a:cs typeface="+mj-cs"/>
                <a:sym typeface="宋体"/>
              </a:rPr>
              <a:t>π</a:t>
            </a:r>
            <a:r>
              <a:rPr lang="zh-CN" altLang="en-US" sz="1200" b="0" i="0" u="none" strike="noStrike" dirty="0">
                <a:effectLst/>
                <a:latin typeface="+mj-lt"/>
                <a:ea typeface="+mj-ea"/>
                <a:cs typeface="+mj-cs"/>
                <a:sym typeface="宋体"/>
              </a:rPr>
              <a:t>和自然对数的底</a:t>
            </a:r>
            <a:r>
              <a:rPr lang="en-GB" altLang="zh-CN" sz="1200" b="0" i="0" u="none" strike="noStrike" dirty="0">
                <a:effectLst/>
                <a:latin typeface="+mj-lt"/>
                <a:ea typeface="+mj-ea"/>
                <a:cs typeface="+mj-cs"/>
                <a:sym typeface="宋体"/>
              </a:rPr>
              <a:t>e</a:t>
            </a:r>
            <a:r>
              <a:rPr lang="zh-CN" altLang="en-US" sz="1200" b="0" i="0" u="none" strike="noStrike" dirty="0">
                <a:effectLst/>
                <a:latin typeface="+mj-lt"/>
                <a:ea typeface="+mj-ea"/>
                <a:cs typeface="+mj-cs"/>
                <a:sym typeface="宋体"/>
              </a:rPr>
              <a:t>等等；此外，图灵说明了存在着可以准确定义，然而不能由任何图灵机完成的问题，比如判定任何给定的图灵机是不是只有有限多的输 出，说明了存在着图灵机不能输出其二进制表示的数，从而指出了有效程序能完成的工作的限度；最后，他把希尔伯特的判定问题化约为数字的生成问题，证明了判 定问题不可解：不存在图灵机意义上的一般性的判定程序，可以就任何给定的关于自然数的一阶逻辑命题进行可证明性的判定。</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381000" y="685800"/>
            <a:ext cx="6096000" cy="3429000"/>
          </a:xfrm>
          <a:prstGeom prst="rect">
            <a:avLst/>
          </a:prstGeom>
        </p:spPr>
        <p:txBody>
          <a:bodyPr/>
          <a:lstStyle/>
          <a:p>
            <a:endParaRPr/>
          </a:p>
        </p:txBody>
      </p:sp>
      <p:sp>
        <p:nvSpPr>
          <p:cNvPr id="111" name="Shape 111"/>
          <p:cNvSpPr>
            <a:spLocks noGrp="1"/>
          </p:cNvSpPr>
          <p:nvPr>
            <p:ph type="body" sz="quarter" idx="1"/>
          </p:nvPr>
        </p:nvSpPr>
        <p:spPr>
          <a:prstGeom prst="rect">
            <a:avLst/>
          </a:prstGeom>
        </p:spPr>
        <p:txBody>
          <a:bodyPr/>
          <a:lstStyle/>
          <a:p>
            <a:pPr marL="228600" indent="-228600">
              <a:spcBef>
                <a:spcPts val="0"/>
              </a:spcBef>
              <a:defRPr>
                <a:latin typeface="宋体"/>
                <a:ea typeface="宋体"/>
                <a:cs typeface="宋体"/>
                <a:sym typeface="宋体"/>
              </a:defRPr>
            </a:pPr>
            <a:r>
              <a:t>函数式语言设计的基础是数学函数，函数式程序设计把程序的输出定义为其输入的一个数学函数，在这里没有内部状态，也没有副作用。</a:t>
            </a:r>
          </a:p>
          <a:p>
            <a:pPr marL="228600" indent="-228600">
              <a:spcBef>
                <a:spcPts val="0"/>
              </a:spcBef>
              <a:defRPr>
                <a:latin typeface="宋体"/>
                <a:ea typeface="宋体"/>
                <a:cs typeface="宋体"/>
                <a:sym typeface="宋体"/>
              </a:defRPr>
            </a:pPr>
            <a:r>
              <a:t>函数式语言进行计算的主要是将函数作用与给定参数之上。</a:t>
            </a:r>
          </a:p>
          <a:p>
            <a:pPr marL="228600" indent="-228600">
              <a:spcBef>
                <a:spcPts val="0"/>
              </a:spcBef>
              <a:defRPr>
                <a:latin typeface="宋体"/>
                <a:ea typeface="宋体"/>
                <a:cs typeface="宋体"/>
                <a:sym typeface="宋体"/>
              </a:defRPr>
            </a:pPr>
            <a:r>
              <a:t>函数式语言没有命令式语言所必需的那种变量，可以没有赋值语句，也可以没有循环。</a:t>
            </a:r>
          </a:p>
          <a:p>
            <a:pPr marL="228600" indent="-228600">
              <a:spcBef>
                <a:spcPts val="0"/>
              </a:spcBef>
              <a:defRPr>
                <a:latin typeface="宋体"/>
                <a:ea typeface="宋体"/>
                <a:cs typeface="宋体"/>
                <a:sym typeface="宋体"/>
              </a:defRPr>
            </a:pPr>
            <a:r>
              <a:t>一个程序就是函数定义和函数应用的说明；一个程序的执行就是对函数应用的求值。</a:t>
            </a:r>
          </a:p>
          <a:p>
            <a:pPr marL="228600" indent="-228600">
              <a:spcBef>
                <a:spcPts val="0"/>
              </a:spcBef>
            </a:pPr>
            <a:r>
              <a:t>1958</a:t>
            </a:r>
            <a:r>
              <a:rPr>
                <a:latin typeface="宋体"/>
                <a:ea typeface="宋体"/>
                <a:cs typeface="宋体"/>
                <a:sym typeface="宋体"/>
              </a:rPr>
              <a:t>年，</a:t>
            </a:r>
            <a:r>
              <a:rPr u="sng">
                <a:solidFill>
                  <a:srgbClr val="0000FF"/>
                </a:solidFill>
                <a:uFill>
                  <a:solidFill>
                    <a:srgbClr val="0000FF"/>
                  </a:solidFill>
                </a:uFill>
                <a:latin typeface="宋体"/>
                <a:ea typeface="宋体"/>
                <a:cs typeface="宋体"/>
                <a:sym typeface="宋体"/>
                <a:hlinkClick r:id="rId3"/>
              </a:rPr>
              <a:t>约翰</a:t>
            </a:r>
            <a:r>
              <a:rPr u="sng">
                <a:solidFill>
                  <a:srgbClr val="0000FF"/>
                </a:solidFill>
                <a:uFill>
                  <a:solidFill>
                    <a:srgbClr val="0000FF"/>
                  </a:solidFill>
                </a:uFill>
                <a:hlinkClick r:id="rId3"/>
              </a:rPr>
              <a:t>·</a:t>
            </a:r>
            <a:r>
              <a:rPr u="sng">
                <a:solidFill>
                  <a:srgbClr val="0000FF"/>
                </a:solidFill>
                <a:uFill>
                  <a:solidFill>
                    <a:srgbClr val="0000FF"/>
                  </a:solidFill>
                </a:uFill>
                <a:latin typeface="宋体"/>
                <a:ea typeface="宋体"/>
                <a:cs typeface="宋体"/>
                <a:sym typeface="宋体"/>
                <a:hlinkClick r:id="rId3"/>
              </a:rPr>
              <a:t>麦卡锡</a:t>
            </a:r>
            <a:r>
              <a:rPr>
                <a:latin typeface="宋体"/>
                <a:ea typeface="宋体"/>
                <a:cs typeface="宋体"/>
                <a:sym typeface="宋体"/>
              </a:rPr>
              <a:t>在</a:t>
            </a:r>
            <a:r>
              <a:rPr u="sng">
                <a:solidFill>
                  <a:srgbClr val="0000FF"/>
                </a:solidFill>
                <a:uFill>
                  <a:solidFill>
                    <a:srgbClr val="0000FF"/>
                  </a:solidFill>
                </a:uFill>
                <a:latin typeface="宋体"/>
                <a:ea typeface="宋体"/>
                <a:cs typeface="宋体"/>
                <a:sym typeface="宋体"/>
                <a:hlinkClick r:id="rId4"/>
              </a:rPr>
              <a:t>麻省理工学院</a:t>
            </a:r>
            <a:r>
              <a:rPr>
                <a:latin typeface="宋体"/>
                <a:ea typeface="宋体"/>
                <a:cs typeface="宋体"/>
                <a:sym typeface="宋体"/>
              </a:rPr>
              <a:t>发明了</a:t>
            </a:r>
            <a:r>
              <a:t>Lisp</a:t>
            </a:r>
            <a:r>
              <a:rPr>
                <a:latin typeface="宋体"/>
                <a:ea typeface="宋体"/>
                <a:cs typeface="宋体"/>
                <a:sym typeface="宋体"/>
              </a:rPr>
              <a:t>这个编程语言，其中采用了</a:t>
            </a:r>
            <a:r>
              <a:rPr u="sng">
                <a:solidFill>
                  <a:srgbClr val="0000FF"/>
                </a:solidFill>
                <a:uFill>
                  <a:solidFill>
                    <a:srgbClr val="0000FF"/>
                  </a:solidFill>
                </a:uFill>
                <a:latin typeface="宋体"/>
                <a:ea typeface="宋体"/>
                <a:cs typeface="宋体"/>
                <a:sym typeface="宋体"/>
                <a:hlinkClick r:id="rId5"/>
              </a:rPr>
              <a:t>信息处理语言</a:t>
            </a:r>
            <a:r>
              <a:rPr>
                <a:latin typeface="宋体"/>
                <a:ea typeface="宋体"/>
                <a:cs typeface="宋体"/>
                <a:sym typeface="宋体"/>
              </a:rPr>
              <a:t>的特征，用于</a:t>
            </a:r>
            <a:r>
              <a:rPr u="sng">
                <a:solidFill>
                  <a:srgbClr val="0000FF"/>
                </a:solidFill>
                <a:uFill>
                  <a:solidFill>
                    <a:srgbClr val="0000FF"/>
                  </a:solidFill>
                </a:uFill>
                <a:latin typeface="宋体"/>
                <a:ea typeface="宋体"/>
                <a:cs typeface="宋体"/>
                <a:sym typeface="宋体"/>
                <a:hlinkClick r:id="rId6"/>
              </a:rPr>
              <a:t>人工智能</a:t>
            </a:r>
            <a:r>
              <a:rPr>
                <a:latin typeface="宋体"/>
                <a:ea typeface="宋体"/>
                <a:cs typeface="宋体"/>
                <a:sym typeface="宋体"/>
              </a:rPr>
              <a:t>处理（早期的基于符号处理的人工智能领域，以</a:t>
            </a:r>
            <a:r>
              <a:rPr u="sng">
                <a:solidFill>
                  <a:srgbClr val="0000FF"/>
                </a:solidFill>
                <a:uFill>
                  <a:solidFill>
                    <a:srgbClr val="0000FF"/>
                  </a:solidFill>
                </a:uFill>
                <a:latin typeface="宋体"/>
                <a:ea typeface="宋体"/>
                <a:cs typeface="宋体"/>
                <a:sym typeface="宋体"/>
                <a:hlinkClick r:id="rId7"/>
              </a:rPr>
              <a:t>图灵测试</a:t>
            </a:r>
            <a:r>
              <a:rPr>
                <a:latin typeface="宋体"/>
                <a:ea typeface="宋体"/>
                <a:cs typeface="宋体"/>
                <a:sym typeface="宋体"/>
              </a:rPr>
              <a:t>为目标）。 </a:t>
            </a:r>
          </a:p>
          <a:p>
            <a:pPr marL="228600" indent="-228600">
              <a:spcBef>
                <a:spcPts val="0"/>
              </a:spcBef>
            </a:pPr>
            <a:r>
              <a:t>Scheme</a:t>
            </a:r>
            <a:r>
              <a:rPr>
                <a:latin typeface="宋体"/>
                <a:ea typeface="宋体"/>
                <a:cs typeface="宋体"/>
                <a:sym typeface="宋体"/>
              </a:rPr>
              <a:t>最早由</a:t>
            </a:r>
            <a:r>
              <a:rPr u="sng">
                <a:solidFill>
                  <a:srgbClr val="0000FF"/>
                </a:solidFill>
                <a:uFill>
                  <a:solidFill>
                    <a:srgbClr val="0000FF"/>
                  </a:solidFill>
                </a:uFill>
                <a:latin typeface="宋体"/>
                <a:ea typeface="宋体"/>
                <a:cs typeface="宋体"/>
                <a:sym typeface="宋体"/>
                <a:hlinkClick r:id="rId4"/>
              </a:rPr>
              <a:t>麻省理工学院</a:t>
            </a:r>
            <a:r>
              <a:rPr>
                <a:latin typeface="宋体"/>
                <a:ea typeface="宋体"/>
                <a:cs typeface="宋体"/>
                <a:sym typeface="宋体"/>
              </a:rPr>
              <a:t>的</a:t>
            </a:r>
            <a:r>
              <a:rPr u="sng">
                <a:solidFill>
                  <a:srgbClr val="0000FF"/>
                </a:solidFill>
                <a:uFill>
                  <a:solidFill>
                    <a:srgbClr val="0000FF"/>
                  </a:solidFill>
                </a:uFill>
                <a:latin typeface="宋体"/>
                <a:ea typeface="宋体"/>
                <a:cs typeface="宋体"/>
                <a:sym typeface="宋体"/>
                <a:hlinkClick r:id="rId8"/>
              </a:rPr>
              <a:t>盖伊</a:t>
            </a:r>
            <a:r>
              <a:rPr u="sng">
                <a:solidFill>
                  <a:srgbClr val="0000FF"/>
                </a:solidFill>
                <a:uFill>
                  <a:solidFill>
                    <a:srgbClr val="0000FF"/>
                  </a:solidFill>
                </a:uFill>
                <a:hlinkClick r:id="rId8"/>
              </a:rPr>
              <a:t>·</a:t>
            </a:r>
            <a:r>
              <a:rPr u="sng">
                <a:solidFill>
                  <a:srgbClr val="0000FF"/>
                </a:solidFill>
                <a:uFill>
                  <a:solidFill>
                    <a:srgbClr val="0000FF"/>
                  </a:solidFill>
                </a:uFill>
                <a:latin typeface="宋体"/>
                <a:ea typeface="宋体"/>
                <a:cs typeface="宋体"/>
                <a:sym typeface="宋体"/>
                <a:hlinkClick r:id="rId8"/>
              </a:rPr>
              <a:t>史提尔二世</a:t>
            </a:r>
            <a:r>
              <a:rPr>
                <a:latin typeface="宋体"/>
                <a:ea typeface="宋体"/>
                <a:cs typeface="宋体"/>
                <a:sym typeface="宋体"/>
              </a:rPr>
              <a:t>与</a:t>
            </a:r>
            <a:r>
              <a:rPr u="sng">
                <a:solidFill>
                  <a:srgbClr val="0000FF"/>
                </a:solidFill>
                <a:uFill>
                  <a:solidFill>
                    <a:srgbClr val="0000FF"/>
                  </a:solidFill>
                </a:uFill>
                <a:latin typeface="宋体"/>
                <a:ea typeface="宋体"/>
                <a:cs typeface="宋体"/>
                <a:sym typeface="宋体"/>
                <a:hlinkClick r:id="rId9"/>
              </a:rPr>
              <a:t>杰拉德</a:t>
            </a:r>
            <a:r>
              <a:rPr u="sng">
                <a:solidFill>
                  <a:srgbClr val="0000FF"/>
                </a:solidFill>
                <a:uFill>
                  <a:solidFill>
                    <a:srgbClr val="0000FF"/>
                  </a:solidFill>
                </a:uFill>
                <a:hlinkClick r:id="rId9"/>
              </a:rPr>
              <a:t>·</a:t>
            </a:r>
            <a:r>
              <a:rPr u="sng">
                <a:solidFill>
                  <a:srgbClr val="0000FF"/>
                </a:solidFill>
                <a:uFill>
                  <a:solidFill>
                    <a:srgbClr val="0000FF"/>
                  </a:solidFill>
                </a:uFill>
                <a:latin typeface="宋体"/>
                <a:ea typeface="宋体"/>
                <a:cs typeface="宋体"/>
                <a:sym typeface="宋体"/>
                <a:hlinkClick r:id="rId9"/>
              </a:rPr>
              <a:t>杰伊</a:t>
            </a:r>
            <a:r>
              <a:rPr u="sng">
                <a:solidFill>
                  <a:srgbClr val="0000FF"/>
                </a:solidFill>
                <a:uFill>
                  <a:solidFill>
                    <a:srgbClr val="0000FF"/>
                  </a:solidFill>
                </a:uFill>
                <a:hlinkClick r:id="rId9"/>
              </a:rPr>
              <a:t>·</a:t>
            </a:r>
            <a:r>
              <a:rPr u="sng">
                <a:solidFill>
                  <a:srgbClr val="0000FF"/>
                </a:solidFill>
                <a:uFill>
                  <a:solidFill>
                    <a:srgbClr val="0000FF"/>
                  </a:solidFill>
                </a:uFill>
                <a:latin typeface="宋体"/>
                <a:ea typeface="宋体"/>
                <a:cs typeface="宋体"/>
                <a:sym typeface="宋体"/>
                <a:hlinkClick r:id="rId9"/>
              </a:rPr>
              <a:t>萨斯曼</a:t>
            </a:r>
            <a:r>
              <a:rPr>
                <a:latin typeface="宋体"/>
                <a:ea typeface="宋体"/>
                <a:cs typeface="宋体"/>
                <a:sym typeface="宋体"/>
              </a:rPr>
              <a:t>在</a:t>
            </a:r>
            <a:r>
              <a:t>1970</a:t>
            </a:r>
            <a:r>
              <a:rPr>
                <a:latin typeface="宋体"/>
                <a:ea typeface="宋体"/>
                <a:cs typeface="宋体"/>
                <a:sym typeface="宋体"/>
              </a:rPr>
              <a:t>年代发展出来。</a:t>
            </a:r>
          </a:p>
          <a:p>
            <a:pPr marL="228600" indent="-228600">
              <a:spcBef>
                <a:spcPts val="0"/>
              </a:spcBef>
            </a:pPr>
            <a:r>
              <a:t>Haskell</a:t>
            </a:r>
            <a:r>
              <a:rPr>
                <a:latin typeface="宋体"/>
                <a:ea typeface="宋体"/>
                <a:cs typeface="宋体"/>
                <a:sym typeface="宋体"/>
              </a:rPr>
              <a:t>：纯函数式语言</a:t>
            </a:r>
          </a:p>
          <a:p>
            <a:pPr marL="228600" indent="-228600">
              <a:spcBef>
                <a:spcPts val="0"/>
              </a:spcBef>
            </a:pPr>
            <a:r>
              <a:t>Clojure </a:t>
            </a:r>
            <a:r>
              <a:rPr>
                <a:latin typeface="宋体"/>
                <a:ea typeface="宋体"/>
                <a:cs typeface="宋体"/>
                <a:sym typeface="宋体"/>
              </a:rPr>
              <a:t>是一种运行在 </a:t>
            </a:r>
            <a:r>
              <a:t>Java™ </a:t>
            </a:r>
            <a:r>
              <a:rPr>
                <a:latin typeface="宋体"/>
                <a:ea typeface="宋体"/>
                <a:cs typeface="宋体"/>
                <a:sym typeface="宋体"/>
              </a:rPr>
              <a:t>平台上的 </a:t>
            </a:r>
            <a:r>
              <a:t>Lisp </a:t>
            </a:r>
            <a:r>
              <a:rPr>
                <a:latin typeface="宋体"/>
                <a:ea typeface="宋体"/>
                <a:cs typeface="宋体"/>
                <a:sym typeface="宋体"/>
              </a:rPr>
              <a:t>方言。</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defRPr>
                <a:latin typeface="宋体"/>
                <a:ea typeface="宋体"/>
                <a:cs typeface="宋体"/>
                <a:sym typeface="宋体"/>
              </a:defRPr>
            </a:pPr>
            <a:r>
              <a:t>图灵：英国数学家、</a:t>
            </a:r>
            <a:r>
              <a:rPr u="sng">
                <a:solidFill>
                  <a:srgbClr val="0000FF"/>
                </a:solidFill>
                <a:uFill>
                  <a:solidFill>
                    <a:srgbClr val="0000FF"/>
                  </a:solidFill>
                </a:uFill>
                <a:hlinkClick r:id="rId3"/>
              </a:rPr>
              <a:t>逻辑学家</a:t>
            </a:r>
            <a:r>
              <a:t>，被称为计算机科学之父，</a:t>
            </a:r>
            <a:r>
              <a:rPr u="sng">
                <a:solidFill>
                  <a:srgbClr val="0000FF"/>
                </a:solidFill>
                <a:uFill>
                  <a:solidFill>
                    <a:srgbClr val="0000FF"/>
                  </a:solidFill>
                </a:uFill>
                <a:hlinkClick r:id="rId4"/>
              </a:rPr>
              <a:t>人工智能</a:t>
            </a:r>
            <a:r>
              <a:t>之父。只好修改论文，增加一个附录证明他的图灵机和</a:t>
            </a:r>
            <a:r>
              <a:rPr>
                <a:latin typeface="+mj-lt"/>
                <a:ea typeface="+mj-ea"/>
                <a:cs typeface="+mj-cs"/>
                <a:sym typeface="Calibri"/>
              </a:rPr>
              <a:t>λ</a:t>
            </a:r>
            <a:r>
              <a:t>演算等价</a:t>
            </a:r>
          </a:p>
          <a:p>
            <a:pPr>
              <a:defRPr>
                <a:latin typeface="宋体"/>
                <a:ea typeface="宋体"/>
                <a:cs typeface="宋体"/>
                <a:sym typeface="宋体"/>
              </a:defRPr>
            </a:pPr>
            <a:r>
              <a:t>丘奇：</a:t>
            </a:r>
            <a:r>
              <a:rPr u="sng">
                <a:solidFill>
                  <a:srgbClr val="0000FF"/>
                </a:solidFill>
                <a:uFill>
                  <a:solidFill>
                    <a:srgbClr val="0000FF"/>
                  </a:solidFill>
                </a:uFill>
                <a:hlinkClick r:id="rId5"/>
              </a:rPr>
              <a:t>美国</a:t>
            </a:r>
            <a:r>
              <a:rPr u="sng">
                <a:solidFill>
                  <a:srgbClr val="0000FF"/>
                </a:solidFill>
                <a:uFill>
                  <a:solidFill>
                    <a:srgbClr val="0000FF"/>
                  </a:solidFill>
                </a:uFill>
                <a:hlinkClick r:id="rId6"/>
              </a:rPr>
              <a:t>数学家</a:t>
            </a:r>
            <a:r>
              <a:t>，</a:t>
            </a:r>
            <a:r>
              <a:rPr u="sng">
                <a:solidFill>
                  <a:srgbClr val="0000FF"/>
                </a:solidFill>
                <a:uFill>
                  <a:solidFill>
                    <a:srgbClr val="0000FF"/>
                  </a:solidFill>
                </a:uFill>
                <a:latin typeface="+mj-lt"/>
                <a:ea typeface="+mj-ea"/>
                <a:cs typeface="+mj-cs"/>
                <a:sym typeface="Calibri"/>
                <a:hlinkClick r:id="rId7"/>
              </a:rPr>
              <a:t>1936</a:t>
            </a:r>
            <a:r>
              <a:rPr u="sng">
                <a:solidFill>
                  <a:srgbClr val="0000FF"/>
                </a:solidFill>
                <a:uFill>
                  <a:solidFill>
                    <a:srgbClr val="0000FF"/>
                  </a:solidFill>
                </a:uFill>
                <a:hlinkClick r:id="rId7"/>
              </a:rPr>
              <a:t>年</a:t>
            </a:r>
            <a:r>
              <a:t>发表</a:t>
            </a:r>
            <a:r>
              <a:rPr u="sng">
                <a:solidFill>
                  <a:srgbClr val="0000FF"/>
                </a:solidFill>
                <a:uFill>
                  <a:solidFill>
                    <a:srgbClr val="0000FF"/>
                  </a:solidFill>
                </a:uFill>
                <a:hlinkClick r:id="rId8"/>
              </a:rPr>
              <a:t>可计算函数</a:t>
            </a:r>
            <a:r>
              <a:t>的第一份精确定义，对</a:t>
            </a:r>
            <a:r>
              <a:rPr u="sng">
                <a:solidFill>
                  <a:srgbClr val="0000FF"/>
                </a:solidFill>
                <a:uFill>
                  <a:solidFill>
                    <a:srgbClr val="0000FF"/>
                  </a:solidFill>
                </a:uFill>
                <a:hlinkClick r:id="rId9"/>
              </a:rPr>
              <a:t>算法</a:t>
            </a:r>
            <a:r>
              <a:t>理论的系统发展做出巨大贡献。早一步提出</a:t>
            </a:r>
            <a:r>
              <a:rPr>
                <a:latin typeface="+mj-lt"/>
                <a:ea typeface="+mj-ea"/>
                <a:cs typeface="+mj-cs"/>
                <a:sym typeface="Calibri"/>
              </a:rPr>
              <a:t>lambda</a:t>
            </a:r>
            <a:r>
              <a:t>演算</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381000" y="685800"/>
            <a:ext cx="6096000" cy="3429000"/>
          </a:xfrm>
          <a:prstGeom prst="rect">
            <a:avLst/>
          </a:prstGeom>
        </p:spPr>
        <p:txBody>
          <a:bodyPr/>
          <a:lstStyle/>
          <a:p>
            <a:endParaRPr/>
          </a:p>
        </p:txBody>
      </p:sp>
      <p:sp>
        <p:nvSpPr>
          <p:cNvPr id="125" name="Shape 125"/>
          <p:cNvSpPr>
            <a:spLocks noGrp="1"/>
          </p:cNvSpPr>
          <p:nvPr>
            <p:ph type="body" sz="quarter" idx="1"/>
          </p:nvPr>
        </p:nvSpPr>
        <p:spPr>
          <a:prstGeom prst="rect">
            <a:avLst/>
          </a:prstGeom>
        </p:spPr>
        <p:txBody>
          <a:bodyPr/>
          <a:lstStyle/>
          <a:p>
            <a:r>
              <a:t>“</a:t>
            </a:r>
            <a:r>
              <a:rPr>
                <a:latin typeface="宋体"/>
                <a:ea typeface="宋体"/>
                <a:cs typeface="宋体"/>
                <a:sym typeface="宋体"/>
              </a:rPr>
              <a:t>程序设计能从冯</a:t>
            </a:r>
            <a:r>
              <a:t>•</a:t>
            </a:r>
            <a:r>
              <a:rPr>
                <a:latin typeface="宋体"/>
                <a:ea typeface="宋体"/>
                <a:cs typeface="宋体"/>
                <a:sym typeface="宋体"/>
              </a:rPr>
              <a:t>诺伊曼形式中解脱出来吗？函数式风格及其程序的代数</a:t>
            </a:r>
            <a:r>
              <a:t>”</a:t>
            </a:r>
            <a:r>
              <a:rPr>
                <a:latin typeface="宋体"/>
                <a:ea typeface="宋体"/>
                <a:cs typeface="宋体"/>
                <a:sym typeface="宋体"/>
              </a:rPr>
              <a:t>（</a:t>
            </a:r>
            <a:r>
              <a:t>Can Programming be Liberated from the von Neumann Style?: A Functional Style and Its Algebra of Programs</a:t>
            </a:r>
            <a:r>
              <a:rPr>
                <a:latin typeface="宋体"/>
                <a:ea typeface="宋体"/>
                <a:cs typeface="宋体"/>
                <a:sym typeface="宋体"/>
              </a:rPr>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fld id="{9A002756-DC01-064E-92D6-6074D9EF477A}" type="datetimeFigureOut">
              <a:rPr lang="en-US"/>
              <a:t>9/13/23</a:t>
            </a:fld>
            <a:endParaRPr lang="en-US"/>
          </a:p>
        </p:txBody>
      </p:sp>
      <p:sp>
        <p:nvSpPr>
          <p:cNvPr id="5" name="页脚占位符 4"/>
          <p:cNvSpPr>
            <a:spLocks noGrp="1"/>
          </p:cNvSpPr>
          <p:nvPr>
            <p:ph type="ftr" sz="quarter" idx="11"/>
          </p:nvPr>
        </p:nvSpPr>
        <p:spPr/>
        <p:txBody>
          <a:bodyPr/>
          <a:lstStyle>
            <a:lvl1pPr>
              <a:defRPr/>
            </a:lvl1pPr>
          </a:lstStyle>
          <a:p>
            <a:pPr>
              <a:defRPr/>
            </a:pPr>
            <a:endParaRPr lang="en-US"/>
          </a:p>
        </p:txBody>
      </p:sp>
      <p:sp>
        <p:nvSpPr>
          <p:cNvPr id="6" name="灯片编号占位符 5"/>
          <p:cNvSpPr>
            <a:spLocks noGrp="1"/>
          </p:cNvSpPr>
          <p:nvPr>
            <p:ph type="sldNum" sz="quarter" idx="12"/>
          </p:nvPr>
        </p:nvSpPr>
        <p:spPr/>
        <p:txBody>
          <a:bodyPr/>
          <a:lstStyle>
            <a:lvl1pPr>
              <a:defRPr/>
            </a:lvl1pPr>
          </a:lstStyle>
          <a:p>
            <a:pPr>
              <a:defRPr/>
            </a:pPr>
            <a:fld id="{5A0F5EB1-BE0E-5C48-ABA8-781381A069DD}" type="slidenum">
              <a:rPr lang="en-US" altLang="zh-CN"/>
              <a:t>‹#›</a:t>
            </a:fld>
            <a:endParaRPr lang="en-US" altLang="zh-CN"/>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826683" y="769937"/>
            <a:ext cx="9753601" cy="1668463"/>
          </a:xfrm>
          <a:prstGeom prst="rect">
            <a:avLst/>
          </a:prstGeom>
          <a:ln w="12700">
            <a:miter lim="400000"/>
          </a:ln>
        </p:spPr>
        <p:txBody>
          <a:bodyPr lIns="45718" tIns="45718" rIns="45718" bIns="45718" anchor="ctr"/>
          <a:lstStyle/>
          <a:p>
            <a:r>
              <a:t>标题文本</a:t>
            </a:r>
          </a:p>
        </p:txBody>
      </p:sp>
      <p:sp>
        <p:nvSpPr>
          <p:cNvPr id="3" name="正文级别 1…"/>
          <p:cNvSpPr txBox="1">
            <a:spLocks noGrp="1"/>
          </p:cNvSpPr>
          <p:nvPr>
            <p:ph type="body" idx="1"/>
          </p:nvPr>
        </p:nvSpPr>
        <p:spPr>
          <a:xfrm>
            <a:off x="6805083" y="2438400"/>
            <a:ext cx="4775201" cy="4419600"/>
          </a:xfrm>
          <a:prstGeom prst="rect">
            <a:avLst/>
          </a:prstGeom>
          <a:ln w="12700">
            <a:miter lim="400000"/>
          </a:ln>
        </p:spPr>
        <p:txBody>
          <a:bodyPr lIns="45718" tIns="45718" rIns="45718" bIns="45718"/>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21" y="6404293"/>
            <a:ext cx="263980" cy="269239"/>
          </a:xfrm>
          <a:prstGeom prst="rect">
            <a:avLst/>
          </a:prstGeom>
          <a:ln w="12700">
            <a:miter lim="400000"/>
          </a:ln>
        </p:spPr>
        <p:txBody>
          <a:bodyPr wrap="none" lIns="45718" tIns="45718" rIns="45718" bIns="45718" anchor="ctr">
            <a:spAutoFit/>
          </a:bodyPr>
          <a:lstStyle>
            <a:lvl1pPr algn="r">
              <a:defRPr sz="1200">
                <a:solidFill>
                  <a:srgbClr val="898989"/>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j-lt"/>
          <a:ea typeface="+mj-ea"/>
          <a:cs typeface="+mj-cs"/>
          <a:sym typeface="Calibri"/>
        </a:defRPr>
      </a:lvl2pPr>
      <a:lvl3pPr marL="1234440" marR="0" indent="-32004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panose="020B0604020202090204"/>
        <a:buChar char="•"/>
        <a:defRPr sz="2800" b="0" i="0" u="none" strike="noStrike" cap="none" spc="0" baseline="0">
          <a:ln>
            <a:noFill/>
          </a:ln>
          <a:solidFill>
            <a:srgbClr val="000000"/>
          </a:solidFill>
          <a:uFillTx/>
          <a:latin typeface="+mj-lt"/>
          <a:ea typeface="+mj-ea"/>
          <a:cs typeface="+mj-cs"/>
          <a:sym typeface="Calibri"/>
        </a:defRPr>
      </a:lvl5pPr>
      <a:lvl6pPr marL="0" marR="0" indent="2286000" algn="l" defTabSz="914400" rtl="0" latinLnBrk="0">
        <a:lnSpc>
          <a:spcPct val="90000"/>
        </a:lnSpc>
        <a:spcBef>
          <a:spcPts val="1000"/>
        </a:spcBef>
        <a:spcAft>
          <a:spcPts val="0"/>
        </a:spcAft>
        <a:buClrTx/>
        <a:buSzTx/>
        <a:buFont typeface="Arial" panose="020B0604020202090204"/>
        <a:buNone/>
        <a:defRPr sz="2800" b="0" i="0" u="none" strike="noStrike" cap="none" spc="0" baseline="0">
          <a:ln>
            <a:noFill/>
          </a:ln>
          <a:solidFill>
            <a:srgbClr val="000000"/>
          </a:solidFill>
          <a:uFillTx/>
          <a:latin typeface="+mj-lt"/>
          <a:ea typeface="+mj-ea"/>
          <a:cs typeface="+mj-cs"/>
          <a:sym typeface="Calibri"/>
        </a:defRPr>
      </a:lvl6pPr>
      <a:lvl7pPr marL="0" marR="0" indent="2743200" algn="l" defTabSz="914400" rtl="0" latinLnBrk="0">
        <a:lnSpc>
          <a:spcPct val="90000"/>
        </a:lnSpc>
        <a:spcBef>
          <a:spcPts val="1000"/>
        </a:spcBef>
        <a:spcAft>
          <a:spcPts val="0"/>
        </a:spcAft>
        <a:buClrTx/>
        <a:buSzTx/>
        <a:buFont typeface="Arial" panose="020B0604020202090204"/>
        <a:buNone/>
        <a:defRPr sz="2800" b="0" i="0" u="none" strike="noStrike" cap="none" spc="0" baseline="0">
          <a:ln>
            <a:noFill/>
          </a:ln>
          <a:solidFill>
            <a:srgbClr val="000000"/>
          </a:solidFill>
          <a:uFillTx/>
          <a:latin typeface="+mj-lt"/>
          <a:ea typeface="+mj-ea"/>
          <a:cs typeface="+mj-cs"/>
          <a:sym typeface="Calibri"/>
        </a:defRPr>
      </a:lvl7pPr>
      <a:lvl8pPr marL="0" marR="0" indent="3200400" algn="l" defTabSz="914400" rtl="0" latinLnBrk="0">
        <a:lnSpc>
          <a:spcPct val="90000"/>
        </a:lnSpc>
        <a:spcBef>
          <a:spcPts val="1000"/>
        </a:spcBef>
        <a:spcAft>
          <a:spcPts val="0"/>
        </a:spcAft>
        <a:buClrTx/>
        <a:buSzTx/>
        <a:buFont typeface="Arial" panose="020B0604020202090204"/>
        <a:buNone/>
        <a:defRPr sz="2800" b="0" i="0" u="none" strike="noStrike" cap="none" spc="0" baseline="0">
          <a:ln>
            <a:noFill/>
          </a:ln>
          <a:solidFill>
            <a:srgbClr val="000000"/>
          </a:solidFill>
          <a:uFillTx/>
          <a:latin typeface="+mj-lt"/>
          <a:ea typeface="+mj-ea"/>
          <a:cs typeface="+mj-cs"/>
          <a:sym typeface="Calibri"/>
        </a:defRPr>
      </a:lvl8pPr>
      <a:lvl9pPr marL="0" marR="0" indent="3657600" algn="l" defTabSz="914400" rtl="0" latinLnBrk="0">
        <a:lnSpc>
          <a:spcPct val="90000"/>
        </a:lnSpc>
        <a:spcBef>
          <a:spcPts val="1000"/>
        </a:spcBef>
        <a:spcAft>
          <a:spcPts val="0"/>
        </a:spcAft>
        <a:buClrTx/>
        <a:buSzTx/>
        <a:buFont typeface="Arial" panose="020B0604020202090204"/>
        <a:buNone/>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eachermate.com.cn/classes/131640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函数式编程原理"/>
          <p:cNvSpPr txBox="1">
            <a:spLocks noGrp="1"/>
          </p:cNvSpPr>
          <p:nvPr>
            <p:ph type="title" idx="4294967295"/>
          </p:nvPr>
        </p:nvSpPr>
        <p:spPr>
          <a:xfrm>
            <a:off x="1523998" y="1122361"/>
            <a:ext cx="9144004" cy="2052640"/>
          </a:xfrm>
          <a:prstGeom prst="rect">
            <a:avLst/>
          </a:prstGeom>
        </p:spPr>
        <p:txBody>
          <a:bodyPr anchor="b">
            <a:normAutofit/>
          </a:bodyPr>
          <a:lstStyle>
            <a:lvl1pPr algn="ctr">
              <a:defRPr sz="6000">
                <a:latin typeface="黑体"/>
                <a:ea typeface="黑体"/>
                <a:cs typeface="黑体"/>
                <a:sym typeface="黑体"/>
              </a:defRPr>
            </a:lvl1pPr>
          </a:lstStyle>
          <a:p>
            <a:r>
              <a:t>函数式编程原理</a:t>
            </a:r>
          </a:p>
        </p:txBody>
      </p:sp>
      <p:sp>
        <p:nvSpPr>
          <p:cNvPr id="21" name="顾琳"/>
          <p:cNvSpPr txBox="1">
            <a:spLocks noGrp="1"/>
          </p:cNvSpPr>
          <p:nvPr>
            <p:ph type="body" sz="quarter" idx="4294967295"/>
          </p:nvPr>
        </p:nvSpPr>
        <p:spPr>
          <a:xfrm>
            <a:off x="1523998" y="3602037"/>
            <a:ext cx="9144004" cy="1655764"/>
          </a:xfrm>
          <a:prstGeom prst="rect">
            <a:avLst/>
          </a:prstGeom>
        </p:spPr>
        <p:txBody>
          <a:bodyPr>
            <a:normAutofit/>
          </a:bodyPr>
          <a:lstStyle/>
          <a:p>
            <a:pPr marL="0" indent="0" algn="ctr">
              <a:buSzTx/>
              <a:buNone/>
              <a:defRPr sz="2400">
                <a:latin typeface="黑体"/>
                <a:ea typeface="黑体"/>
                <a:cs typeface="黑体"/>
                <a:sym typeface="黑体"/>
              </a:defRPr>
            </a:pPr>
            <a:endParaRPr/>
          </a:p>
          <a:p>
            <a:pPr marL="0" indent="0" algn="ctr">
              <a:buSzTx/>
              <a:buNone/>
              <a:defRPr sz="3200">
                <a:latin typeface="黑体"/>
                <a:ea typeface="黑体"/>
                <a:cs typeface="黑体"/>
                <a:sym typeface="黑体"/>
              </a:defRPr>
            </a:pPr>
            <a:r>
              <a:t>顾琳</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663" y="609917"/>
            <a:ext cx="9753601" cy="776923"/>
          </a:xfrm>
        </p:spPr>
        <p:txBody>
          <a:bodyPr/>
          <a:lstStyle/>
          <a:p>
            <a:r>
              <a:rPr lang="zh-CN" altLang="en-US" dirty="0">
                <a:latin typeface="黑体"/>
                <a:ea typeface="黑体"/>
                <a:sym typeface="黑体"/>
              </a:rPr>
              <a:t>函数有什么用？</a:t>
            </a:r>
          </a:p>
        </p:txBody>
      </p:sp>
      <p:pic>
        <p:nvPicPr>
          <p:cNvPr id="4" name="图片 3"/>
          <p:cNvPicPr>
            <a:picLocks noChangeAspect="1"/>
          </p:cNvPicPr>
          <p:nvPr/>
        </p:nvPicPr>
        <p:blipFill>
          <a:blip r:embed="rId2"/>
          <a:stretch>
            <a:fillRect/>
          </a:stretch>
        </p:blipFill>
        <p:spPr>
          <a:xfrm>
            <a:off x="1507706" y="1798320"/>
            <a:ext cx="8817394" cy="4369956"/>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663" y="609917"/>
            <a:ext cx="9753601" cy="776923"/>
          </a:xfrm>
        </p:spPr>
        <p:txBody>
          <a:bodyPr/>
          <a:lstStyle/>
          <a:p>
            <a:r>
              <a:rPr lang="zh-CN" altLang="en-US" dirty="0">
                <a:latin typeface="黑体"/>
                <a:ea typeface="黑体"/>
                <a:sym typeface="黑体"/>
              </a:rPr>
              <a:t>函数有什么用？</a:t>
            </a:r>
          </a:p>
        </p:txBody>
      </p:sp>
      <p:pic>
        <p:nvPicPr>
          <p:cNvPr id="4" name="图片 3"/>
          <p:cNvPicPr>
            <a:picLocks noChangeAspect="1"/>
          </p:cNvPicPr>
          <p:nvPr/>
        </p:nvPicPr>
        <p:blipFill>
          <a:blip r:embed="rId2"/>
          <a:stretch>
            <a:fillRect/>
          </a:stretch>
        </p:blipFill>
        <p:spPr>
          <a:xfrm>
            <a:off x="1569720" y="1870543"/>
            <a:ext cx="9052560" cy="3931841"/>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感受一下..."/>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rPr dirty="0" err="1"/>
              <a:t>感受一下</a:t>
            </a:r>
            <a:r>
              <a:rPr dirty="0"/>
              <a:t>...</a:t>
            </a:r>
          </a:p>
        </p:txBody>
      </p:sp>
      <p:pic>
        <p:nvPicPr>
          <p:cNvPr id="32" name="图像" descr="图像"/>
          <p:cNvPicPr>
            <a:picLocks noChangeAspect="1"/>
          </p:cNvPicPr>
          <p:nvPr/>
        </p:nvPicPr>
        <p:blipFill>
          <a:blip r:embed="rId2"/>
          <a:stretch>
            <a:fillRect/>
          </a:stretch>
        </p:blipFill>
        <p:spPr>
          <a:xfrm>
            <a:off x="1009650" y="2076450"/>
            <a:ext cx="4229100" cy="2705100"/>
          </a:xfrm>
          <a:prstGeom prst="rect">
            <a:avLst/>
          </a:prstGeom>
          <a:ln w="12700">
            <a:miter lim="400000"/>
            <a:headEnd/>
            <a:tailEnd/>
          </a:ln>
        </p:spPr>
      </p:pic>
      <p:pic>
        <p:nvPicPr>
          <p:cNvPr id="33" name="图像" descr="图像"/>
          <p:cNvPicPr>
            <a:picLocks noChangeAspect="1"/>
          </p:cNvPicPr>
          <p:nvPr/>
        </p:nvPicPr>
        <p:blipFill>
          <a:blip r:embed="rId3"/>
          <a:srcRect l="2507"/>
          <a:stretch>
            <a:fillRect/>
          </a:stretch>
        </p:blipFill>
        <p:spPr>
          <a:xfrm>
            <a:off x="4396778" y="2082800"/>
            <a:ext cx="4791672" cy="2870200"/>
          </a:xfrm>
          <a:prstGeom prst="rect">
            <a:avLst/>
          </a:prstGeom>
          <a:ln w="12700">
            <a:miter lim="400000"/>
            <a:headEnd/>
            <a:tailEnd/>
          </a:ln>
        </p:spPr>
      </p:pic>
      <p:pic>
        <p:nvPicPr>
          <p:cNvPr id="34" name="图像" descr="图像"/>
          <p:cNvPicPr>
            <a:picLocks noChangeAspect="1"/>
          </p:cNvPicPr>
          <p:nvPr/>
        </p:nvPicPr>
        <p:blipFill>
          <a:blip r:embed="rId4"/>
          <a:stretch>
            <a:fillRect/>
          </a:stretch>
        </p:blipFill>
        <p:spPr>
          <a:xfrm>
            <a:off x="7569200" y="1873250"/>
            <a:ext cx="4089400" cy="2463800"/>
          </a:xfrm>
          <a:prstGeom prst="rect">
            <a:avLst/>
          </a:prstGeom>
          <a:ln w="12700">
            <a:miter lim="400000"/>
            <a:headEnd/>
            <a:tailEnd/>
          </a:ln>
        </p:spPr>
      </p:pic>
      <p:pic>
        <p:nvPicPr>
          <p:cNvPr id="35" name="图像" descr="图像"/>
          <p:cNvPicPr>
            <a:picLocks noChangeAspect="1"/>
          </p:cNvPicPr>
          <p:nvPr/>
        </p:nvPicPr>
        <p:blipFill>
          <a:blip r:embed="rId5"/>
          <a:stretch>
            <a:fillRect/>
          </a:stretch>
        </p:blipFill>
        <p:spPr>
          <a:xfrm>
            <a:off x="7600950" y="3810000"/>
            <a:ext cx="2503620" cy="899607"/>
          </a:xfrm>
          <a:prstGeom prst="rect">
            <a:avLst/>
          </a:prstGeom>
          <a:ln w="12700">
            <a:miter lim="400000"/>
            <a:headEnd/>
            <a:tailEnd/>
          </a:ln>
        </p:spPr>
      </p:pic>
      <p:pic>
        <p:nvPicPr>
          <p:cNvPr id="36" name="图像" descr="图像"/>
          <p:cNvPicPr>
            <a:picLocks noChangeAspect="1"/>
          </p:cNvPicPr>
          <p:nvPr/>
        </p:nvPicPr>
        <p:blipFill>
          <a:blip r:embed="rId5"/>
          <a:stretch>
            <a:fillRect/>
          </a:stretch>
        </p:blipFill>
        <p:spPr>
          <a:xfrm>
            <a:off x="9150350" y="3810000"/>
            <a:ext cx="2503620" cy="899607"/>
          </a:xfrm>
          <a:prstGeom prst="rect">
            <a:avLst/>
          </a:prstGeom>
          <a:ln w="12700">
            <a:miter lim="400000"/>
            <a:headEnd/>
            <a:tailEnd/>
          </a:ln>
        </p:spPr>
      </p:pic>
      <p:pic>
        <p:nvPicPr>
          <p:cNvPr id="37" name="图像" descr="图像"/>
          <p:cNvPicPr>
            <a:picLocks noChangeAspect="1"/>
          </p:cNvPicPr>
          <p:nvPr/>
        </p:nvPicPr>
        <p:blipFill>
          <a:blip r:embed="rId6"/>
          <a:stretch>
            <a:fillRect/>
          </a:stretch>
        </p:blipFill>
        <p:spPr>
          <a:xfrm>
            <a:off x="2222341" y="5016500"/>
            <a:ext cx="7747318" cy="1098912"/>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什么是函数式编程？"/>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rPr dirty="0" err="1"/>
              <a:t>函数式编程</a:t>
            </a:r>
            <a:r>
              <a:rPr lang="zh-CN" altLang="en-US" dirty="0"/>
              <a:t>只是一种思维方式</a:t>
            </a:r>
            <a:endParaRPr dirty="0"/>
          </a:p>
        </p:txBody>
      </p:sp>
      <p:pic>
        <p:nvPicPr>
          <p:cNvPr id="40" name="图像" descr="图像"/>
          <p:cNvPicPr>
            <a:picLocks noChangeAspect="1"/>
          </p:cNvPicPr>
          <p:nvPr/>
        </p:nvPicPr>
        <p:blipFill>
          <a:blip r:embed="rId2"/>
          <a:stretch>
            <a:fillRect/>
          </a:stretch>
        </p:blipFill>
        <p:spPr>
          <a:xfrm>
            <a:off x="1847850" y="2146300"/>
            <a:ext cx="8496300" cy="3048000"/>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几种编程语言"/>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几种编程语言</a:t>
            </a:r>
          </a:p>
        </p:txBody>
      </p:sp>
      <p:sp>
        <p:nvSpPr>
          <p:cNvPr id="68" name="Pascal、C…"/>
          <p:cNvSpPr txBox="1">
            <a:spLocks noGrp="1"/>
          </p:cNvSpPr>
          <p:nvPr>
            <p:ph type="body" idx="4294967295"/>
          </p:nvPr>
        </p:nvSpPr>
        <p:spPr>
          <a:xfrm>
            <a:off x="609600" y="1819274"/>
            <a:ext cx="10515600" cy="4351340"/>
          </a:xfrm>
          <a:prstGeom prst="rect">
            <a:avLst/>
          </a:prstGeom>
        </p:spPr>
        <p:txBody>
          <a:bodyPr>
            <a:normAutofit/>
          </a:bodyPr>
          <a:lstStyle/>
          <a:p>
            <a:pPr marL="0" indent="0" defTabSz="868680">
              <a:spcBef>
                <a:spcPts val="900"/>
              </a:spcBef>
              <a:buSzTx/>
              <a:buNone/>
              <a:defRPr sz="3400"/>
            </a:pPr>
            <a:r>
              <a:t>Pascal</a:t>
            </a:r>
            <a:r>
              <a:rPr>
                <a:latin typeface="宋体"/>
                <a:ea typeface="宋体"/>
                <a:cs typeface="宋体"/>
                <a:sym typeface="宋体"/>
              </a:rPr>
              <a:t>、</a:t>
            </a:r>
            <a:r>
              <a:t>C</a:t>
            </a:r>
          </a:p>
          <a:p>
            <a:pPr marL="0" indent="0" defTabSz="868680">
              <a:spcBef>
                <a:spcPts val="900"/>
              </a:spcBef>
              <a:defRPr sz="3400"/>
            </a:pPr>
            <a:endParaRPr/>
          </a:p>
          <a:p>
            <a:pPr marL="0" indent="0" defTabSz="868680">
              <a:spcBef>
                <a:spcPts val="900"/>
              </a:spcBef>
              <a:buSzTx/>
              <a:buNone/>
              <a:defRPr sz="3400"/>
            </a:pPr>
            <a:r>
              <a:t>Java</a:t>
            </a:r>
            <a:r>
              <a:rPr>
                <a:latin typeface="宋体"/>
                <a:ea typeface="宋体"/>
                <a:cs typeface="宋体"/>
                <a:sym typeface="宋体"/>
              </a:rPr>
              <a:t>、</a:t>
            </a:r>
            <a:r>
              <a:t>C++</a:t>
            </a:r>
          </a:p>
          <a:p>
            <a:pPr marL="0" indent="0" defTabSz="868680">
              <a:spcBef>
                <a:spcPts val="900"/>
              </a:spcBef>
              <a:defRPr sz="3400"/>
            </a:pPr>
            <a:endParaRPr/>
          </a:p>
          <a:p>
            <a:pPr marL="0" indent="0" defTabSz="868680">
              <a:spcBef>
                <a:spcPts val="900"/>
              </a:spcBef>
              <a:buSzTx/>
              <a:buNone/>
              <a:defRPr sz="3400"/>
            </a:pPr>
            <a:r>
              <a:t>Prolog</a:t>
            </a:r>
          </a:p>
          <a:p>
            <a:pPr marL="0" indent="0" defTabSz="868680">
              <a:spcBef>
                <a:spcPts val="900"/>
              </a:spcBef>
              <a:defRPr sz="3400"/>
            </a:pPr>
            <a:endParaRPr/>
          </a:p>
          <a:p>
            <a:pPr marL="0" indent="0" defTabSz="868680">
              <a:spcBef>
                <a:spcPts val="900"/>
              </a:spcBef>
              <a:buSzTx/>
              <a:buNone/>
              <a:defRPr sz="3400"/>
            </a:pPr>
            <a:r>
              <a:t>LISP</a:t>
            </a:r>
            <a:r>
              <a:rPr>
                <a:latin typeface="宋体"/>
                <a:ea typeface="宋体"/>
                <a:cs typeface="宋体"/>
                <a:sym typeface="宋体"/>
              </a:rPr>
              <a:t>、</a:t>
            </a:r>
            <a:r>
              <a:t>SML</a:t>
            </a:r>
          </a:p>
        </p:txBody>
      </p:sp>
      <p:grpSp>
        <p:nvGrpSpPr>
          <p:cNvPr id="71" name="成组"/>
          <p:cNvGrpSpPr/>
          <p:nvPr/>
        </p:nvGrpSpPr>
        <p:grpSpPr>
          <a:xfrm>
            <a:off x="2699734" y="1712563"/>
            <a:ext cx="9244619" cy="1234439"/>
            <a:chOff x="0" y="0"/>
            <a:chExt cx="9244617" cy="1234438"/>
          </a:xfrm>
        </p:grpSpPr>
        <p:sp>
          <p:nvSpPr>
            <p:cNvPr id="69" name="形状"/>
            <p:cNvSpPr/>
            <p:nvPr/>
          </p:nvSpPr>
          <p:spPr>
            <a:xfrm>
              <a:off x="0" y="55167"/>
              <a:ext cx="9244618" cy="1124103"/>
            </a:xfrm>
            <a:custGeom>
              <a:avLst/>
              <a:gdLst/>
              <a:ahLst/>
              <a:cxnLst>
                <a:cxn ang="0">
                  <a:pos x="wd2" y="hd2"/>
                </a:cxn>
                <a:cxn ang="5400000">
                  <a:pos x="wd2" y="hd2"/>
                </a:cxn>
                <a:cxn ang="10800000">
                  <a:pos x="wd2" y="hd2"/>
                </a:cxn>
                <a:cxn ang="16200000">
                  <a:pos x="wd2" y="hd2"/>
                </a:cxn>
              </a:cxnLst>
              <a:rect l="0" t="0" r="r" b="b"/>
              <a:pathLst>
                <a:path w="21600" h="21600" extrusionOk="0">
                  <a:moveTo>
                    <a:pt x="4571" y="0"/>
                  </a:moveTo>
                  <a:cubicBezTo>
                    <a:pt x="2689" y="0"/>
                    <a:pt x="1165" y="1612"/>
                    <a:pt x="1165" y="3600"/>
                  </a:cubicBezTo>
                  <a:lnTo>
                    <a:pt x="0" y="7268"/>
                  </a:lnTo>
                  <a:lnTo>
                    <a:pt x="1165" y="9000"/>
                  </a:lnTo>
                  <a:lnTo>
                    <a:pt x="1165" y="18000"/>
                  </a:lnTo>
                  <a:cubicBezTo>
                    <a:pt x="1165" y="19988"/>
                    <a:pt x="2689" y="21600"/>
                    <a:pt x="4571" y="21600"/>
                  </a:cubicBezTo>
                  <a:lnTo>
                    <a:pt x="18194" y="21600"/>
                  </a:lnTo>
                  <a:cubicBezTo>
                    <a:pt x="20075" y="21600"/>
                    <a:pt x="21600" y="19988"/>
                    <a:pt x="21600" y="18000"/>
                  </a:cubicBezTo>
                  <a:lnTo>
                    <a:pt x="21600" y="3600"/>
                  </a:lnTo>
                  <a:cubicBezTo>
                    <a:pt x="21600" y="1612"/>
                    <a:pt x="20075" y="0"/>
                    <a:pt x="18194" y="0"/>
                  </a:cubicBezTo>
                  <a:lnTo>
                    <a:pt x="4571" y="0"/>
                  </a:lnTo>
                  <a:close/>
                </a:path>
              </a:pathLst>
            </a:custGeom>
            <a:solidFill>
              <a:srgbClr val="FFF2CC"/>
            </a:solidFill>
            <a:ln w="12700" cap="flat">
              <a:solidFill>
                <a:srgbClr val="41719C"/>
              </a:solidFill>
              <a:prstDash val="solid"/>
              <a:round/>
            </a:ln>
            <a:effectLst/>
          </p:spPr>
          <p:txBody>
            <a:bodyPr wrap="square" lIns="45718" tIns="45718" rIns="45718" bIns="45718" numCol="1" anchor="ctr">
              <a:noAutofit/>
            </a:bodyPr>
            <a:lstStyle/>
            <a:p>
              <a:pPr>
                <a:defRPr sz="2200" b="1">
                  <a:solidFill>
                    <a:srgbClr val="FF0000"/>
                  </a:solidFill>
                </a:defRPr>
              </a:pPr>
              <a:endParaRPr/>
            </a:p>
          </p:txBody>
        </p:sp>
        <p:sp>
          <p:nvSpPr>
            <p:cNvPr id="70" name="命令式语言，基于动作的语言，以冯诺依曼计算机体系结构为背景…"/>
            <p:cNvSpPr txBox="1"/>
            <p:nvPr/>
          </p:nvSpPr>
          <p:spPr>
            <a:xfrm>
              <a:off x="818738" y="0"/>
              <a:ext cx="8105591" cy="1234438"/>
            </a:xfrm>
            <a:prstGeom prst="rect">
              <a:avLst/>
            </a:prstGeom>
            <a:noFill/>
            <a:ln w="12700" cap="flat">
              <a:noFill/>
              <a:miter lim="400000"/>
            </a:ln>
            <a:effectLst/>
          </p:spPr>
          <p:txBody>
            <a:bodyPr wrap="square" lIns="45718" tIns="45718" rIns="45718" bIns="45718" numCol="1" anchor="ctr">
              <a:spAutoFit/>
            </a:bodyPr>
            <a:lstStyle/>
            <a:p>
              <a:pPr>
                <a:defRPr sz="2200">
                  <a:solidFill>
                    <a:srgbClr val="2F5597"/>
                  </a:solidFill>
                  <a:latin typeface="宋体"/>
                  <a:ea typeface="宋体"/>
                  <a:cs typeface="宋体"/>
                  <a:sym typeface="宋体"/>
                </a:defRPr>
              </a:pPr>
              <a:r>
                <a:t>命令式语言，基于动作的语言，以冯诺依曼计算机体系结构为背景，通过修改存储器的值产生副作用的方式去影响后续的计算</a:t>
              </a:r>
            </a:p>
            <a:p>
              <a:pPr>
                <a:defRPr sz="2200">
                  <a:solidFill>
                    <a:srgbClr val="2F5597"/>
                  </a:solidFill>
                </a:defRPr>
              </a:pPr>
              <a:r>
                <a:t>Fortran</a:t>
              </a:r>
              <a:r>
                <a:rPr>
                  <a:latin typeface="宋体"/>
                  <a:ea typeface="宋体"/>
                  <a:cs typeface="宋体"/>
                  <a:sym typeface="宋体"/>
                </a:rPr>
                <a:t>、</a:t>
              </a:r>
              <a:r>
                <a:t>ALGOL</a:t>
              </a:r>
              <a:r>
                <a:rPr>
                  <a:latin typeface="宋体"/>
                  <a:ea typeface="宋体"/>
                  <a:cs typeface="宋体"/>
                  <a:sym typeface="宋体"/>
                </a:rPr>
                <a:t>、</a:t>
              </a:r>
              <a:r>
                <a:t>COBOL	    </a:t>
              </a:r>
              <a:r>
                <a:rPr>
                  <a:solidFill>
                    <a:srgbClr val="FF0000"/>
                  </a:solidFill>
                  <a:latin typeface="宋体"/>
                  <a:ea typeface="宋体"/>
                  <a:cs typeface="宋体"/>
                  <a:sym typeface="宋体"/>
                </a:rPr>
                <a:t>关注的焦点：如何进行计算</a:t>
              </a:r>
            </a:p>
          </p:txBody>
        </p:sp>
      </p:grpSp>
      <p:grpSp>
        <p:nvGrpSpPr>
          <p:cNvPr id="74" name="成组"/>
          <p:cNvGrpSpPr/>
          <p:nvPr/>
        </p:nvGrpSpPr>
        <p:grpSpPr>
          <a:xfrm>
            <a:off x="2680684" y="3125312"/>
            <a:ext cx="9282718" cy="853439"/>
            <a:chOff x="0" y="0"/>
            <a:chExt cx="9282717" cy="853438"/>
          </a:xfrm>
        </p:grpSpPr>
        <p:sp>
          <p:nvSpPr>
            <p:cNvPr id="72" name="形状"/>
            <p:cNvSpPr/>
            <p:nvPr/>
          </p:nvSpPr>
          <p:spPr>
            <a:xfrm>
              <a:off x="0" y="43336"/>
              <a:ext cx="9282718" cy="766766"/>
            </a:xfrm>
            <a:custGeom>
              <a:avLst/>
              <a:gdLst/>
              <a:ahLst/>
              <a:cxnLst>
                <a:cxn ang="0">
                  <a:pos x="wd2" y="hd2"/>
                </a:cxn>
                <a:cxn ang="5400000">
                  <a:pos x="wd2" y="hd2"/>
                </a:cxn>
                <a:cxn ang="10800000">
                  <a:pos x="wd2" y="hd2"/>
                </a:cxn>
                <a:cxn ang="16200000">
                  <a:pos x="wd2" y="hd2"/>
                </a:cxn>
              </a:cxnLst>
              <a:rect l="0" t="0" r="r" b="b"/>
              <a:pathLst>
                <a:path w="21600" h="21600" extrusionOk="0">
                  <a:moveTo>
                    <a:pt x="4534" y="0"/>
                  </a:moveTo>
                  <a:cubicBezTo>
                    <a:pt x="2649" y="0"/>
                    <a:pt x="1121" y="1612"/>
                    <a:pt x="1121" y="3600"/>
                  </a:cubicBezTo>
                  <a:lnTo>
                    <a:pt x="0" y="6511"/>
                  </a:lnTo>
                  <a:lnTo>
                    <a:pt x="1121" y="9000"/>
                  </a:lnTo>
                  <a:lnTo>
                    <a:pt x="1121" y="18000"/>
                  </a:lnTo>
                  <a:cubicBezTo>
                    <a:pt x="1121" y="19988"/>
                    <a:pt x="2649" y="21600"/>
                    <a:pt x="4534" y="21600"/>
                  </a:cubicBezTo>
                  <a:lnTo>
                    <a:pt x="18187" y="21600"/>
                  </a:lnTo>
                  <a:cubicBezTo>
                    <a:pt x="20072" y="21600"/>
                    <a:pt x="21600" y="19988"/>
                    <a:pt x="21600" y="18000"/>
                  </a:cubicBezTo>
                  <a:lnTo>
                    <a:pt x="21600" y="3600"/>
                  </a:lnTo>
                  <a:cubicBezTo>
                    <a:pt x="21600" y="1612"/>
                    <a:pt x="20072" y="0"/>
                    <a:pt x="18187" y="0"/>
                  </a:cubicBezTo>
                  <a:lnTo>
                    <a:pt x="4534" y="0"/>
                  </a:lnTo>
                  <a:close/>
                </a:path>
              </a:pathLst>
            </a:custGeom>
            <a:solidFill>
              <a:srgbClr val="FFF2CC"/>
            </a:solidFill>
            <a:ln w="12700" cap="flat">
              <a:solidFill>
                <a:srgbClr val="41719C"/>
              </a:solidFill>
              <a:prstDash val="solid"/>
              <a:round/>
            </a:ln>
            <a:effectLst/>
          </p:spPr>
          <p:txBody>
            <a:bodyPr wrap="square" lIns="45718" tIns="45718" rIns="45718" bIns="45718" numCol="1" anchor="ctr">
              <a:noAutofit/>
            </a:bodyPr>
            <a:lstStyle/>
            <a:p>
              <a:pPr>
                <a:defRPr sz="2200">
                  <a:solidFill>
                    <a:srgbClr val="2F5597"/>
                  </a:solidFill>
                </a:defRPr>
              </a:pPr>
              <a:endParaRPr/>
            </a:p>
          </p:txBody>
        </p:sp>
        <p:sp>
          <p:nvSpPr>
            <p:cNvPr id="73" name="面向对象语言，以对象作为基本程序结构单位，提供类、继承等成分…"/>
            <p:cNvSpPr txBox="1"/>
            <p:nvPr/>
          </p:nvSpPr>
          <p:spPr>
            <a:xfrm>
              <a:off x="803914" y="0"/>
              <a:ext cx="8156503" cy="853438"/>
            </a:xfrm>
            <a:prstGeom prst="rect">
              <a:avLst/>
            </a:prstGeom>
            <a:noFill/>
            <a:ln w="12700" cap="flat">
              <a:noFill/>
              <a:miter lim="400000"/>
            </a:ln>
            <a:effectLst/>
          </p:spPr>
          <p:txBody>
            <a:bodyPr wrap="square" lIns="45718" tIns="45718" rIns="45718" bIns="45718" numCol="1" anchor="ctr">
              <a:spAutoFit/>
            </a:bodyPr>
            <a:lstStyle>
              <a:lvl1pPr>
                <a:defRPr sz="2200">
                  <a:solidFill>
                    <a:srgbClr val="2F5597"/>
                  </a:solidFill>
                  <a:latin typeface="宋体"/>
                  <a:ea typeface="宋体"/>
                  <a:cs typeface="宋体"/>
                  <a:sym typeface="宋体"/>
                </a:defRPr>
              </a:lvl1pPr>
            </a:lstStyle>
            <a:p>
              <a:r>
                <a:t>面向对象语言，以对象作为基本程序结构单位，提供类、继承等成分</a:t>
              </a:r>
            </a:p>
          </p:txBody>
        </p:sp>
      </p:grpSp>
      <p:grpSp>
        <p:nvGrpSpPr>
          <p:cNvPr id="77" name="成组"/>
          <p:cNvGrpSpPr/>
          <p:nvPr/>
        </p:nvGrpSpPr>
        <p:grpSpPr>
          <a:xfrm>
            <a:off x="2582740" y="4032566"/>
            <a:ext cx="9361612" cy="1234440"/>
            <a:chOff x="0" y="0"/>
            <a:chExt cx="9361610" cy="1234438"/>
          </a:xfrm>
        </p:grpSpPr>
        <p:sp>
          <p:nvSpPr>
            <p:cNvPr id="75" name="形状"/>
            <p:cNvSpPr/>
            <p:nvPr/>
          </p:nvSpPr>
          <p:spPr>
            <a:xfrm>
              <a:off x="0" y="180657"/>
              <a:ext cx="9361612" cy="873128"/>
            </a:xfrm>
            <a:custGeom>
              <a:avLst/>
              <a:gdLst/>
              <a:ahLst/>
              <a:cxnLst>
                <a:cxn ang="0">
                  <a:pos x="wd2" y="hd2"/>
                </a:cxn>
                <a:cxn ang="5400000">
                  <a:pos x="wd2" y="hd2"/>
                </a:cxn>
                <a:cxn ang="10800000">
                  <a:pos x="wd2" y="hd2"/>
                </a:cxn>
                <a:cxn ang="16200000">
                  <a:pos x="wd2" y="hd2"/>
                </a:cxn>
              </a:cxnLst>
              <a:rect l="0" t="0" r="r" b="b"/>
              <a:pathLst>
                <a:path w="21600" h="21600" extrusionOk="0">
                  <a:moveTo>
                    <a:pt x="4641" y="0"/>
                  </a:moveTo>
                  <a:cubicBezTo>
                    <a:pt x="2768" y="0"/>
                    <a:pt x="1249" y="1612"/>
                    <a:pt x="1249" y="3600"/>
                  </a:cubicBezTo>
                  <a:lnTo>
                    <a:pt x="0" y="5974"/>
                  </a:lnTo>
                  <a:lnTo>
                    <a:pt x="1249" y="9000"/>
                  </a:lnTo>
                  <a:lnTo>
                    <a:pt x="1249" y="18000"/>
                  </a:lnTo>
                  <a:cubicBezTo>
                    <a:pt x="1249" y="19988"/>
                    <a:pt x="2768" y="21600"/>
                    <a:pt x="4641" y="21600"/>
                  </a:cubicBezTo>
                  <a:lnTo>
                    <a:pt x="18208" y="21600"/>
                  </a:lnTo>
                  <a:cubicBezTo>
                    <a:pt x="20081" y="21600"/>
                    <a:pt x="21600" y="19988"/>
                    <a:pt x="21600" y="18000"/>
                  </a:cubicBezTo>
                  <a:lnTo>
                    <a:pt x="21600" y="3600"/>
                  </a:lnTo>
                  <a:cubicBezTo>
                    <a:pt x="21600" y="1612"/>
                    <a:pt x="20081" y="0"/>
                    <a:pt x="18208" y="0"/>
                  </a:cubicBezTo>
                  <a:lnTo>
                    <a:pt x="4641" y="0"/>
                  </a:lnTo>
                  <a:close/>
                </a:path>
              </a:pathLst>
            </a:custGeom>
            <a:solidFill>
              <a:srgbClr val="FFF2CC"/>
            </a:solidFill>
            <a:ln w="12700" cap="flat">
              <a:solidFill>
                <a:srgbClr val="41719C"/>
              </a:solidFill>
              <a:prstDash val="solid"/>
              <a:round/>
            </a:ln>
            <a:effectLst/>
          </p:spPr>
          <p:txBody>
            <a:bodyPr wrap="square" lIns="45718" tIns="45718" rIns="45718" bIns="45718" numCol="1" anchor="ctr">
              <a:noAutofit/>
            </a:bodyPr>
            <a:lstStyle/>
            <a:p>
              <a:pPr>
                <a:defRPr sz="2200">
                  <a:solidFill>
                    <a:srgbClr val="2F5597"/>
                  </a:solidFill>
                </a:defRPr>
              </a:pPr>
              <a:endParaRPr/>
            </a:p>
          </p:txBody>
        </p:sp>
        <p:sp>
          <p:nvSpPr>
            <p:cNvPr id="76" name="逻辑式语言，建立在逻辑学的理论基础之上，广泛应用在人工智能的研究中，可以用来建造专家系统、自然语言理解、智能知识库等"/>
            <p:cNvSpPr txBox="1"/>
            <p:nvPr/>
          </p:nvSpPr>
          <p:spPr>
            <a:xfrm>
              <a:off x="864456" y="-1"/>
              <a:ext cx="8174159" cy="1234439"/>
            </a:xfrm>
            <a:prstGeom prst="rect">
              <a:avLst/>
            </a:prstGeom>
            <a:noFill/>
            <a:ln w="12700" cap="flat">
              <a:noFill/>
              <a:miter lim="400000"/>
            </a:ln>
            <a:effectLst/>
          </p:spPr>
          <p:txBody>
            <a:bodyPr wrap="square" lIns="45718" tIns="45718" rIns="45718" bIns="45718" numCol="1" anchor="ctr">
              <a:spAutoFit/>
            </a:bodyPr>
            <a:lstStyle>
              <a:lvl1pPr>
                <a:defRPr sz="2200">
                  <a:solidFill>
                    <a:srgbClr val="2F5597"/>
                  </a:solidFill>
                  <a:latin typeface="宋体"/>
                  <a:ea typeface="宋体"/>
                  <a:cs typeface="宋体"/>
                  <a:sym typeface="宋体"/>
                </a:defRPr>
              </a:lvl1pPr>
            </a:lstStyle>
            <a:p>
              <a:r>
                <a:t>逻辑式语言，建立在逻辑学的理论基础之上，广泛应用在人工智能的研究中，可以用来建造专家系统、自然语言理解、智能知识库等</a:t>
              </a:r>
            </a:p>
          </p:txBody>
        </p:sp>
      </p:grpSp>
      <p:grpSp>
        <p:nvGrpSpPr>
          <p:cNvPr id="80" name="成组"/>
          <p:cNvGrpSpPr/>
          <p:nvPr/>
        </p:nvGrpSpPr>
        <p:grpSpPr>
          <a:xfrm>
            <a:off x="2738712" y="5535612"/>
            <a:ext cx="9224690" cy="1112841"/>
            <a:chOff x="0" y="0"/>
            <a:chExt cx="9224688" cy="1112839"/>
          </a:xfrm>
        </p:grpSpPr>
        <p:sp>
          <p:nvSpPr>
            <p:cNvPr id="78" name="形状"/>
            <p:cNvSpPr/>
            <p:nvPr/>
          </p:nvSpPr>
          <p:spPr>
            <a:xfrm>
              <a:off x="0" y="0"/>
              <a:ext cx="9224690" cy="1112840"/>
            </a:xfrm>
            <a:custGeom>
              <a:avLst/>
              <a:gdLst/>
              <a:ahLst/>
              <a:cxnLst>
                <a:cxn ang="0">
                  <a:pos x="wd2" y="hd2"/>
                </a:cxn>
                <a:cxn ang="5400000">
                  <a:pos x="wd2" y="hd2"/>
                </a:cxn>
                <a:cxn ang="10800000">
                  <a:pos x="wd2" y="hd2"/>
                </a:cxn>
                <a:cxn ang="16200000">
                  <a:pos x="wd2" y="hd2"/>
                </a:cxn>
              </a:cxnLst>
              <a:rect l="0" t="0" r="r" b="b"/>
              <a:pathLst>
                <a:path w="21600" h="21600" extrusionOk="0">
                  <a:moveTo>
                    <a:pt x="4352" y="0"/>
                  </a:moveTo>
                  <a:cubicBezTo>
                    <a:pt x="2447" y="0"/>
                    <a:pt x="903" y="1612"/>
                    <a:pt x="903" y="3600"/>
                  </a:cubicBezTo>
                  <a:lnTo>
                    <a:pt x="0" y="6445"/>
                  </a:lnTo>
                  <a:lnTo>
                    <a:pt x="903" y="9000"/>
                  </a:lnTo>
                  <a:lnTo>
                    <a:pt x="903" y="18000"/>
                  </a:lnTo>
                  <a:cubicBezTo>
                    <a:pt x="903" y="19988"/>
                    <a:pt x="2447" y="21600"/>
                    <a:pt x="4352" y="21600"/>
                  </a:cubicBezTo>
                  <a:lnTo>
                    <a:pt x="18150" y="21600"/>
                  </a:lnTo>
                  <a:cubicBezTo>
                    <a:pt x="20056" y="21600"/>
                    <a:pt x="21600" y="19988"/>
                    <a:pt x="21600" y="18000"/>
                  </a:cubicBezTo>
                  <a:lnTo>
                    <a:pt x="21600" y="3600"/>
                  </a:lnTo>
                  <a:cubicBezTo>
                    <a:pt x="21600" y="1612"/>
                    <a:pt x="20056" y="0"/>
                    <a:pt x="18150" y="0"/>
                  </a:cubicBezTo>
                  <a:lnTo>
                    <a:pt x="4352" y="0"/>
                  </a:lnTo>
                  <a:close/>
                </a:path>
              </a:pathLst>
            </a:custGeom>
            <a:solidFill>
              <a:srgbClr val="FFF2CC"/>
            </a:solidFill>
            <a:ln w="12700" cap="flat">
              <a:solidFill>
                <a:srgbClr val="41719C"/>
              </a:solidFill>
              <a:prstDash val="solid"/>
              <a:round/>
            </a:ln>
            <a:effectLst/>
          </p:spPr>
          <p:txBody>
            <a:bodyPr wrap="square" lIns="45718" tIns="45718" rIns="45718" bIns="45718" numCol="1" anchor="ctr">
              <a:noAutofit/>
            </a:bodyPr>
            <a:lstStyle/>
            <a:p>
              <a:pPr>
                <a:defRPr sz="2200">
                  <a:solidFill>
                    <a:srgbClr val="2F5597"/>
                  </a:solidFill>
                </a:defRPr>
              </a:pPr>
              <a:endParaRPr/>
            </a:p>
          </p:txBody>
        </p:sp>
        <p:sp>
          <p:nvSpPr>
            <p:cNvPr id="79" name="函数式语言，数学函数是基础，没有内部状态，也没有副作用…"/>
            <p:cNvSpPr txBox="1"/>
            <p:nvPr/>
          </p:nvSpPr>
          <p:spPr>
            <a:xfrm>
              <a:off x="709180" y="129700"/>
              <a:ext cx="8191815" cy="853439"/>
            </a:xfrm>
            <a:prstGeom prst="rect">
              <a:avLst/>
            </a:prstGeom>
            <a:noFill/>
            <a:ln w="12700" cap="flat">
              <a:noFill/>
              <a:miter lim="400000"/>
            </a:ln>
            <a:effectLst/>
          </p:spPr>
          <p:txBody>
            <a:bodyPr wrap="square" lIns="45718" tIns="45718" rIns="45718" bIns="45718" numCol="1" anchor="ctr">
              <a:spAutoFit/>
            </a:bodyPr>
            <a:lstStyle/>
            <a:p>
              <a:pPr>
                <a:defRPr sz="2200">
                  <a:solidFill>
                    <a:srgbClr val="2F5597"/>
                  </a:solidFill>
                  <a:latin typeface="宋体"/>
                  <a:ea typeface="宋体"/>
                  <a:cs typeface="宋体"/>
                  <a:sym typeface="宋体"/>
                </a:defRPr>
              </a:pPr>
              <a:r>
                <a:t>函数式语言，数学函数是基础，没有内部状态，也没有副作用</a:t>
              </a:r>
              <a:endParaRPr b="1">
                <a:latin typeface="+mj-lt"/>
                <a:ea typeface="+mj-ea"/>
                <a:cs typeface="+mj-cs"/>
                <a:sym typeface="Calibri"/>
              </a:endParaRPr>
            </a:p>
            <a:p>
              <a:pPr>
                <a:defRPr sz="2200">
                  <a:solidFill>
                    <a:srgbClr val="2F5597"/>
                  </a:solidFill>
                  <a:latin typeface="宋体"/>
                  <a:ea typeface="宋体"/>
                  <a:cs typeface="宋体"/>
                  <a:sym typeface="宋体"/>
                </a:defRPr>
              </a:pPr>
              <a:r>
                <a:t>程序的执行是表达式的计算</a:t>
              </a:r>
              <a:r>
                <a:rPr>
                  <a:latin typeface="+mj-lt"/>
                  <a:ea typeface="+mj-ea"/>
                  <a:cs typeface="+mj-cs"/>
                  <a:sym typeface="Calibri"/>
                </a:rPr>
                <a:t>		</a:t>
              </a:r>
              <a:r>
                <a:rPr>
                  <a:solidFill>
                    <a:srgbClr val="FF0000"/>
                  </a:solidFill>
                </a:rPr>
                <a:t>关注的焦点：计算什么</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什么是函数式编程？"/>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rPr dirty="0" err="1"/>
              <a:t>函数式编程</a:t>
            </a:r>
            <a:r>
              <a:rPr lang="zh-CN" altLang="en-US" dirty="0"/>
              <a:t>可以用什么语言</a:t>
            </a:r>
            <a:r>
              <a:rPr dirty="0"/>
              <a:t>？</a:t>
            </a:r>
          </a:p>
        </p:txBody>
      </p:sp>
      <p:pic>
        <p:nvPicPr>
          <p:cNvPr id="43" name="图片 1" descr="图片 1"/>
          <p:cNvPicPr>
            <a:picLocks noChangeAspect="1"/>
          </p:cNvPicPr>
          <p:nvPr/>
        </p:nvPicPr>
        <p:blipFill>
          <a:blip r:embed="rId2"/>
          <a:srcRect t="31935"/>
          <a:stretch>
            <a:fillRect/>
          </a:stretch>
        </p:blipFill>
        <p:spPr>
          <a:xfrm>
            <a:off x="2185319" y="1690687"/>
            <a:ext cx="3165232" cy="4667823"/>
          </a:xfrm>
          <a:prstGeom prst="rect">
            <a:avLst/>
          </a:prstGeom>
          <a:ln w="12700">
            <a:miter lim="400000"/>
            <a:headEnd/>
            <a:tailEnd/>
          </a:ln>
        </p:spPr>
      </p:pic>
      <p:grpSp>
        <p:nvGrpSpPr>
          <p:cNvPr id="46" name="组 3"/>
          <p:cNvGrpSpPr/>
          <p:nvPr/>
        </p:nvGrpSpPr>
        <p:grpSpPr>
          <a:xfrm>
            <a:off x="6697671" y="1691777"/>
            <a:ext cx="3165233" cy="4666732"/>
            <a:chOff x="0" y="0"/>
            <a:chExt cx="3165232" cy="4666731"/>
          </a:xfrm>
        </p:grpSpPr>
        <p:pic>
          <p:nvPicPr>
            <p:cNvPr id="44" name="图片 2" descr="图片 2"/>
            <p:cNvPicPr>
              <a:picLocks noChangeAspect="1"/>
            </p:cNvPicPr>
            <p:nvPr/>
          </p:nvPicPr>
          <p:blipFill>
            <a:blip r:embed="rId3"/>
            <a:srcRect t="13184" b="68170"/>
            <a:stretch>
              <a:fillRect/>
            </a:stretch>
          </p:blipFill>
          <p:spPr>
            <a:xfrm>
              <a:off x="0" y="0"/>
              <a:ext cx="3165233" cy="1278740"/>
            </a:xfrm>
            <a:prstGeom prst="rect">
              <a:avLst/>
            </a:prstGeom>
            <a:ln w="12700" cap="flat">
              <a:noFill/>
              <a:miter lim="400000"/>
              <a:headEnd/>
              <a:tailEnd/>
            </a:ln>
            <a:effectLst/>
          </p:spPr>
        </p:pic>
        <p:pic>
          <p:nvPicPr>
            <p:cNvPr id="45" name="图片 5" descr="图片 5"/>
            <p:cNvPicPr>
              <a:picLocks noChangeAspect="1"/>
            </p:cNvPicPr>
            <p:nvPr/>
          </p:nvPicPr>
          <p:blipFill>
            <a:blip r:embed="rId3"/>
            <a:srcRect t="50556"/>
            <a:stretch>
              <a:fillRect/>
            </a:stretch>
          </p:blipFill>
          <p:spPr>
            <a:xfrm>
              <a:off x="-1" y="1275868"/>
              <a:ext cx="3165233" cy="3390864"/>
            </a:xfrm>
            <a:prstGeom prst="rect">
              <a:avLst/>
            </a:prstGeom>
            <a:ln w="12700" cap="flat">
              <a:noFill/>
              <a:miter lim="400000"/>
              <a:headEnd/>
              <a:tailEnd/>
            </a:ln>
            <a:effectLst/>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什么是函数式编程？"/>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rPr lang="zh-CN" altLang="en-US" dirty="0"/>
              <a:t>函数式编程可以用什么语言？</a:t>
            </a:r>
            <a:endParaRPr dirty="0"/>
          </a:p>
        </p:txBody>
      </p:sp>
      <p:sp>
        <p:nvSpPr>
          <p:cNvPr id="49" name="C++ Java中都是语法糖等级的东西，换言之不加入一样也有高阶函数。同时，java也在努力的改革，进步，在像函数式“进化”，比如说java8提供的Stream流，lambda，努力将函数（方法）提升为一等公民…"/>
          <p:cNvSpPr txBox="1"/>
          <p:nvPr/>
        </p:nvSpPr>
        <p:spPr>
          <a:xfrm>
            <a:off x="1239281" y="1694181"/>
            <a:ext cx="9438999" cy="4081113"/>
          </a:xfrm>
          <a:prstGeom prst="rect">
            <a:avLst/>
          </a:prstGeom>
          <a:ln w="12700">
            <a:miter lim="400000"/>
          </a:ln>
        </p:spPr>
        <p:txBody>
          <a:bodyPr lIns="45718" tIns="45718" rIns="45718" bIns="45718">
            <a:spAutoFit/>
          </a:bodyPr>
          <a:lstStyle/>
          <a:p>
            <a:r>
              <a:rPr dirty="0"/>
              <a:t>C++ Java中都是语法等级的东西，换言之不加入一样也有高阶函数。同时，java也在努力的改革，进步，在像函数式“进化”，比如说java8提供的Stream流，lambda，努力将函数（方法）提升为一等公民</a:t>
            </a:r>
          </a:p>
          <a:p>
            <a:endParaRPr dirty="0"/>
          </a:p>
          <a:p>
            <a:r>
              <a:rPr dirty="0"/>
              <a:t>C#, </a:t>
            </a:r>
            <a:r>
              <a:rPr dirty="0" err="1"/>
              <a:t>Python的List</a:t>
            </a:r>
            <a:r>
              <a:rPr dirty="0"/>
              <a:t> Comprehension也是2010前的，Java Generic则是1998由Philip </a:t>
            </a:r>
            <a:r>
              <a:rPr dirty="0" err="1"/>
              <a:t>Walder（Haskell界大佬</a:t>
            </a:r>
            <a:r>
              <a:rPr dirty="0"/>
              <a:t>）, Martin </a:t>
            </a:r>
            <a:r>
              <a:rPr dirty="0" err="1"/>
              <a:t>Odersky（Scala界大佬）提出来</a:t>
            </a:r>
            <a:endParaRPr dirty="0"/>
          </a:p>
          <a:p>
            <a:endParaRPr dirty="0"/>
          </a:p>
          <a:p>
            <a:r>
              <a:rPr dirty="0"/>
              <a:t>Python, C#, Perl, JS, VB, 都是2010前加入Lambda的（Dart, Swift的确有2010后Lambda，不过他们俩就是2010后出的语言）</a:t>
            </a:r>
          </a:p>
          <a:p>
            <a:endParaRPr dirty="0"/>
          </a:p>
          <a:p>
            <a:endParaRPr dirty="0"/>
          </a:p>
          <a:p>
            <a:pPr marL="180340" indent="-180340">
              <a:lnSpc>
                <a:spcPct val="120000"/>
              </a:lnSpc>
              <a:buSzPct val="100000"/>
              <a:buChar char="•"/>
              <a:defRPr>
                <a:solidFill>
                  <a:srgbClr val="FF2600"/>
                </a:solidFill>
              </a:defRPr>
            </a:pPr>
            <a:r>
              <a:rPr dirty="0" err="1"/>
              <a:t>FP一直都有影响各种各样的语言，不是近期才开始的</a:t>
            </a:r>
            <a:r>
              <a:rPr dirty="0"/>
              <a:t>。</a:t>
            </a:r>
          </a:p>
          <a:p>
            <a:pPr marL="180340" indent="-180340">
              <a:lnSpc>
                <a:spcPct val="120000"/>
              </a:lnSpc>
              <a:buSzPct val="100000"/>
              <a:buChar char="•"/>
              <a:defRPr>
                <a:solidFill>
                  <a:srgbClr val="FF2600"/>
                </a:solidFill>
              </a:defRPr>
            </a:pPr>
            <a:r>
              <a:rPr dirty="0" err="1"/>
              <a:t>一个编程范式从有</a:t>
            </a:r>
            <a:r>
              <a:rPr dirty="0"/>
              <a:t> </a:t>
            </a:r>
            <a:r>
              <a:rPr b="1" dirty="0" err="1"/>
              <a:t>一群人</a:t>
            </a:r>
            <a:r>
              <a:rPr b="1" dirty="0"/>
              <a:t> </a:t>
            </a:r>
            <a:r>
              <a:rPr b="1" dirty="0" err="1"/>
              <a:t>一起</a:t>
            </a:r>
            <a:r>
              <a:rPr b="1" dirty="0"/>
              <a:t> </a:t>
            </a:r>
            <a:r>
              <a:rPr dirty="0" err="1"/>
              <a:t>写</a:t>
            </a:r>
            <a:r>
              <a:rPr dirty="0"/>
              <a:t> </a:t>
            </a:r>
            <a:r>
              <a:rPr b="1" dirty="0" err="1"/>
              <a:t>一个</a:t>
            </a:r>
            <a:r>
              <a:rPr b="1" dirty="0"/>
              <a:t> </a:t>
            </a:r>
            <a:r>
              <a:rPr dirty="0"/>
              <a:t>语言，到这个编程范式被工业应用，要20年左右。</a:t>
            </a:r>
          </a:p>
          <a:p>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函数式编程是一种非常简单的风格"/>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函数式编程是一种非常简单的风格</a:t>
            </a:r>
          </a:p>
        </p:txBody>
      </p:sp>
      <p:pic>
        <p:nvPicPr>
          <p:cNvPr id="52" name="图像" descr="图像"/>
          <p:cNvPicPr>
            <a:picLocks noChangeAspect="1"/>
          </p:cNvPicPr>
          <p:nvPr/>
        </p:nvPicPr>
        <p:blipFill>
          <a:blip r:embed="rId2"/>
          <a:srcRect b="21093"/>
          <a:stretch>
            <a:fillRect/>
          </a:stretch>
        </p:blipFill>
        <p:spPr>
          <a:xfrm>
            <a:off x="1327150" y="1955799"/>
            <a:ext cx="9396953" cy="3262972"/>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93758" y="427789"/>
            <a:ext cx="7772400" cy="58420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63750" y="603250"/>
            <a:ext cx="8064500" cy="56515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19E9F-DE01-E043-A8E3-7E82F75AEDB0}"/>
              </a:ext>
            </a:extLst>
          </p:cNvPr>
          <p:cNvSpPr>
            <a:spLocks noGrp="1"/>
          </p:cNvSpPr>
          <p:nvPr>
            <p:ph type="title"/>
          </p:nvPr>
        </p:nvSpPr>
        <p:spPr>
          <a:xfrm>
            <a:off x="862885" y="220870"/>
            <a:ext cx="9753601" cy="1668463"/>
          </a:xfrm>
        </p:spPr>
        <p:txBody>
          <a:bodyPr/>
          <a:lstStyle/>
          <a:p>
            <a:r>
              <a:rPr lang="zh-CN" altLang="en-US" dirty="0">
                <a:latin typeface="黑体"/>
                <a:ea typeface="黑体"/>
              </a:rPr>
              <a:t>微课堂签到规则</a:t>
            </a:r>
          </a:p>
        </p:txBody>
      </p:sp>
      <p:sp>
        <p:nvSpPr>
          <p:cNvPr id="3" name="内容占位符 2">
            <a:extLst>
              <a:ext uri="{FF2B5EF4-FFF2-40B4-BE49-F238E27FC236}">
                <a16:creationId xmlns:a16="http://schemas.microsoft.com/office/drawing/2014/main" id="{E806ED24-3B20-9A4C-ADDD-4C37EB433238}"/>
              </a:ext>
            </a:extLst>
          </p:cNvPr>
          <p:cNvSpPr>
            <a:spLocks noGrp="1"/>
          </p:cNvSpPr>
          <p:nvPr>
            <p:ph idx="1"/>
          </p:nvPr>
        </p:nvSpPr>
        <p:spPr>
          <a:xfrm>
            <a:off x="862885" y="5767806"/>
            <a:ext cx="10717399" cy="869324"/>
          </a:xfrm>
        </p:spPr>
        <p:txBody>
          <a:bodyPr/>
          <a:lstStyle/>
          <a:p>
            <a:r>
              <a:rPr kumimoji="1" lang="en" altLang="zh-CN" dirty="0">
                <a:hlinkClick r:id="rId2"/>
              </a:rPr>
              <a:t>https://www.teachermate.com.cn/classes/1316409</a:t>
            </a:r>
            <a:endParaRPr kumimoji="1" lang="en" altLang="zh-CN" dirty="0"/>
          </a:p>
          <a:p>
            <a:endParaRPr kumimoji="1" lang="en" altLang="zh-CN" dirty="0"/>
          </a:p>
          <a:p>
            <a:endParaRPr kumimoji="1" lang="zh-CN" altLang="en-US" dirty="0"/>
          </a:p>
        </p:txBody>
      </p:sp>
      <p:pic>
        <p:nvPicPr>
          <p:cNvPr id="4" name="图片 3">
            <a:extLst>
              <a:ext uri="{FF2B5EF4-FFF2-40B4-BE49-F238E27FC236}">
                <a16:creationId xmlns:a16="http://schemas.microsoft.com/office/drawing/2014/main" id="{D80AC264-B517-8B47-9F07-0FF465F0CE77}"/>
              </a:ext>
            </a:extLst>
          </p:cNvPr>
          <p:cNvPicPr>
            <a:picLocks noChangeAspect="1"/>
          </p:cNvPicPr>
          <p:nvPr/>
        </p:nvPicPr>
        <p:blipFill>
          <a:blip r:embed="rId3"/>
          <a:stretch>
            <a:fillRect/>
          </a:stretch>
        </p:blipFill>
        <p:spPr>
          <a:xfrm>
            <a:off x="862885" y="1683271"/>
            <a:ext cx="10365317" cy="3956978"/>
          </a:xfrm>
          <a:prstGeom prst="rect">
            <a:avLst/>
          </a:prstGeom>
        </p:spPr>
      </p:pic>
    </p:spTree>
    <p:extLst>
      <p:ext uri="{BB962C8B-B14F-4D97-AF65-F5344CB8AC3E}">
        <p14:creationId xmlns:p14="http://schemas.microsoft.com/office/powerpoint/2010/main" val="136864032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71750" y="730250"/>
            <a:ext cx="7048500" cy="539750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39950" y="673100"/>
            <a:ext cx="7912100" cy="551180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94000" y="711200"/>
            <a:ext cx="6604000" cy="543560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判定丢番图方程的可解性问题"/>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判定丢番图方程的可解性问题</a:t>
            </a:r>
          </a:p>
        </p:txBody>
      </p:sp>
      <p:sp>
        <p:nvSpPr>
          <p:cNvPr id="85" name="“希尔伯特23个问题”（Hilbert 23 Problems）的第10个问题（1900年）…"/>
          <p:cNvSpPr txBox="1">
            <a:spLocks noGrp="1"/>
          </p:cNvSpPr>
          <p:nvPr>
            <p:ph type="body" idx="4294967295"/>
          </p:nvPr>
        </p:nvSpPr>
        <p:spPr>
          <a:xfrm>
            <a:off x="838200" y="1690686"/>
            <a:ext cx="8172450" cy="4957764"/>
          </a:xfrm>
          <a:prstGeom prst="rect">
            <a:avLst/>
          </a:prstGeom>
        </p:spPr>
        <p:txBody>
          <a:bodyPr>
            <a:normAutofit/>
          </a:bodyPr>
          <a:lstStyle/>
          <a:p>
            <a:pPr marL="194310" indent="-194310" defTabSz="777240">
              <a:lnSpc>
                <a:spcPct val="120000"/>
              </a:lnSpc>
              <a:spcBef>
                <a:spcPts val="800"/>
              </a:spcBef>
              <a:defRPr sz="2300">
                <a:latin typeface="黑体"/>
                <a:ea typeface="黑体"/>
                <a:cs typeface="黑体"/>
                <a:sym typeface="黑体"/>
              </a:defRPr>
            </a:pPr>
            <a:r>
              <a:rPr dirty="0"/>
              <a:t>“希尔伯特23个问题”（Hilbert 23 Problems）的第10个问题（1900年）</a:t>
            </a:r>
          </a:p>
          <a:p>
            <a:pPr marL="582930" lvl="1" indent="-194310" defTabSz="777240">
              <a:lnSpc>
                <a:spcPct val="120000"/>
              </a:lnSpc>
              <a:spcBef>
                <a:spcPts val="400"/>
              </a:spcBef>
              <a:defRPr sz="2000">
                <a:latin typeface="黑体"/>
                <a:ea typeface="黑体"/>
                <a:cs typeface="黑体"/>
                <a:sym typeface="黑体"/>
              </a:defRPr>
            </a:pPr>
            <a:r>
              <a:rPr dirty="0"/>
              <a:t>“给定一个系数均为有理整数，包含任意个未知数的丢番图方程：设计一个过程，通过有限次的计算，能够判定该方程在有理数整数上是否可解”</a:t>
            </a:r>
          </a:p>
          <a:p>
            <a:pPr marL="194310" indent="-194310" defTabSz="777240">
              <a:lnSpc>
                <a:spcPct val="120000"/>
              </a:lnSpc>
              <a:spcBef>
                <a:spcPts val="800"/>
              </a:spcBef>
              <a:defRPr sz="2300">
                <a:latin typeface="黑体"/>
                <a:ea typeface="黑体"/>
                <a:cs typeface="黑体"/>
                <a:sym typeface="黑体"/>
              </a:defRPr>
            </a:pPr>
            <a:r>
              <a:rPr dirty="0"/>
              <a:t>形式化描述：数理的完整性、一致性和</a:t>
            </a:r>
            <a:r>
              <a:rPr b="1" dirty="0"/>
              <a:t>可判定性</a:t>
            </a:r>
            <a:r>
              <a:rPr dirty="0"/>
              <a:t>（1928年）</a:t>
            </a:r>
          </a:p>
          <a:p>
            <a:pPr marL="582930" lvl="1" indent="-194310" defTabSz="777240">
              <a:lnSpc>
                <a:spcPct val="120000"/>
              </a:lnSpc>
              <a:spcBef>
                <a:spcPts val="400"/>
              </a:spcBef>
              <a:defRPr sz="2000">
                <a:latin typeface="黑体"/>
                <a:ea typeface="黑体"/>
                <a:cs typeface="黑体"/>
                <a:sym typeface="黑体"/>
              </a:defRPr>
            </a:pPr>
            <a:r>
              <a:rPr dirty="0" err="1"/>
              <a:t>通过有限次的步骤，对数学函数进行有效计算的方法</a:t>
            </a:r>
            <a:br>
              <a:rPr dirty="0"/>
            </a:br>
            <a:r>
              <a:rPr dirty="0"/>
              <a:t>——</a:t>
            </a:r>
            <a:r>
              <a:rPr dirty="0" err="1"/>
              <a:t>递归函数、可计算性理论</a:t>
            </a:r>
            <a:endParaRPr dirty="0"/>
          </a:p>
          <a:p>
            <a:pPr marL="0" lvl="1" indent="388620" defTabSz="777240">
              <a:lnSpc>
                <a:spcPct val="120000"/>
              </a:lnSpc>
              <a:spcBef>
                <a:spcPts val="400"/>
              </a:spcBef>
              <a:buSzTx/>
              <a:buNone/>
              <a:defRPr sz="2000">
                <a:solidFill>
                  <a:srgbClr val="FF0000"/>
                </a:solidFill>
                <a:latin typeface="黑体"/>
                <a:ea typeface="黑体"/>
                <a:cs typeface="黑体"/>
                <a:sym typeface="黑体"/>
              </a:defRPr>
            </a:pPr>
            <a:r>
              <a:rPr dirty="0"/>
              <a:t>			</a:t>
            </a:r>
            <a:r>
              <a:rPr dirty="0" err="1"/>
              <a:t>计算机科学的理论基础</a:t>
            </a:r>
            <a:endParaRPr dirty="0"/>
          </a:p>
        </p:txBody>
      </p:sp>
      <p:pic>
        <p:nvPicPr>
          <p:cNvPr id="86" name="image.jpeg" descr="image.jpeg"/>
          <p:cNvPicPr>
            <a:picLocks noChangeAspect="1"/>
          </p:cNvPicPr>
          <p:nvPr/>
        </p:nvPicPr>
        <p:blipFill>
          <a:blip r:embed="rId3"/>
          <a:stretch>
            <a:fillRect/>
          </a:stretch>
        </p:blipFill>
        <p:spPr>
          <a:xfrm>
            <a:off x="9251950" y="1690686"/>
            <a:ext cx="2101850" cy="2627314"/>
          </a:xfrm>
          <a:prstGeom prst="rect">
            <a:avLst/>
          </a:prstGeom>
          <a:ln w="12700">
            <a:miter lim="400000"/>
            <a:headEnd/>
            <a:tailEnd/>
          </a:ln>
        </p:spPr>
      </p:pic>
      <p:sp>
        <p:nvSpPr>
          <p:cNvPr id="87" name="David Hilbert (哥廷根大学)"/>
          <p:cNvSpPr txBox="1"/>
          <p:nvPr/>
        </p:nvSpPr>
        <p:spPr>
          <a:xfrm>
            <a:off x="9596538" y="4318000"/>
            <a:ext cx="1412673" cy="688339"/>
          </a:xfrm>
          <a:prstGeom prst="rect">
            <a:avLst/>
          </a:prstGeom>
          <a:ln w="12700">
            <a:miter lim="400000"/>
          </a:ln>
        </p:spPr>
        <p:txBody>
          <a:bodyPr wrap="none" lIns="45718" tIns="45718" rIns="45718" bIns="45718">
            <a:spAutoFit/>
          </a:bodyPr>
          <a:lstStyle/>
          <a:p>
            <a:pPr algn="ctr">
              <a:defRPr>
                <a:latin typeface="等线"/>
                <a:ea typeface="等线"/>
                <a:cs typeface="等线"/>
                <a:sym typeface="等线"/>
              </a:defRPr>
            </a:pPr>
            <a:r>
              <a:t>David Hilbert</a:t>
            </a:r>
            <a:br/>
            <a:r>
              <a:t>(</a:t>
            </a:r>
            <a:r>
              <a:rPr>
                <a:latin typeface="宋体"/>
                <a:ea typeface="宋体"/>
                <a:cs typeface="宋体"/>
                <a:sym typeface="宋体"/>
              </a:rPr>
              <a:t>哥廷根大学</a:t>
            </a:r>
            <a: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判定丢番图方程的可解性问题"/>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rPr lang="zh-CN" altLang="en-US" dirty="0"/>
              <a:t>可</a:t>
            </a:r>
            <a:r>
              <a:rPr dirty="0" err="1"/>
              <a:t>判定性问题</a:t>
            </a:r>
            <a:endParaRPr dirty="0"/>
          </a:p>
        </p:txBody>
      </p:sp>
      <p:sp>
        <p:nvSpPr>
          <p:cNvPr id="85" name="“希尔伯特23个问题”（Hilbert 23 Problems）的第10个问题（1900年）…"/>
          <p:cNvSpPr txBox="1">
            <a:spLocks noGrp="1"/>
          </p:cNvSpPr>
          <p:nvPr>
            <p:ph type="body" idx="4294967295"/>
          </p:nvPr>
        </p:nvSpPr>
        <p:spPr>
          <a:xfrm>
            <a:off x="838200" y="1690686"/>
            <a:ext cx="8172450" cy="4957764"/>
          </a:xfrm>
          <a:prstGeom prst="rect">
            <a:avLst/>
          </a:prstGeom>
        </p:spPr>
        <p:txBody>
          <a:bodyPr>
            <a:normAutofit fontScale="70000" lnSpcReduction="20000"/>
          </a:bodyPr>
          <a:lstStyle/>
          <a:p>
            <a:pPr marL="194310" indent="-194310" defTabSz="777240">
              <a:lnSpc>
                <a:spcPct val="120000"/>
              </a:lnSpc>
              <a:spcBef>
                <a:spcPts val="800"/>
              </a:spcBef>
              <a:defRPr sz="2300">
                <a:latin typeface="黑体"/>
                <a:ea typeface="黑体"/>
                <a:cs typeface="黑体"/>
                <a:sym typeface="黑体"/>
              </a:defRPr>
            </a:pPr>
            <a:r>
              <a:rPr lang="zh-CN" altLang="en-US" sz="2300" dirty="0">
                <a:sym typeface="黑体"/>
              </a:rPr>
              <a:t>可判定性问题：存不存在 确定的有效过程或程序（</a:t>
            </a:r>
            <a:r>
              <a:rPr lang="en-GB" altLang="zh-CN" sz="2300" dirty="0">
                <a:sym typeface="黑体"/>
              </a:rPr>
              <a:t>effective process or procedure</a:t>
            </a:r>
            <a:r>
              <a:rPr lang="zh-CN" altLang="en-GB" sz="2300" dirty="0">
                <a:sym typeface="黑体"/>
              </a:rPr>
              <a:t>），</a:t>
            </a:r>
            <a:r>
              <a:rPr lang="zh-CN" altLang="en-US" sz="2300" dirty="0">
                <a:sym typeface="黑体"/>
              </a:rPr>
              <a:t>给定任何一个</a:t>
            </a:r>
            <a:r>
              <a:rPr lang="zh-CN" altLang="en-US" sz="2300" dirty="0">
                <a:solidFill>
                  <a:srgbClr val="FF0000"/>
                </a:solidFill>
                <a:sym typeface="黑体"/>
              </a:rPr>
              <a:t>形式化了的关于算术的命题</a:t>
            </a:r>
            <a:r>
              <a:rPr lang="zh-CN" altLang="en-US" sz="2300" dirty="0">
                <a:sym typeface="黑体"/>
              </a:rPr>
              <a:t>，这个程序将可以</a:t>
            </a:r>
            <a:r>
              <a:rPr lang="zh-CN" altLang="en-US" sz="2300" dirty="0">
                <a:solidFill>
                  <a:srgbClr val="FF0000"/>
                </a:solidFill>
                <a:sym typeface="黑体"/>
              </a:rPr>
              <a:t>判定其真伪、或者判断它是否可证明</a:t>
            </a:r>
            <a:r>
              <a:rPr lang="zh-CN" altLang="en-US" sz="2300" dirty="0">
                <a:sym typeface="黑体"/>
              </a:rPr>
              <a:t>。</a:t>
            </a:r>
            <a:br>
              <a:rPr lang="zh-CN" altLang="en-US" sz="2300" dirty="0">
                <a:sym typeface="黑体"/>
              </a:rPr>
            </a:br>
            <a:br>
              <a:rPr lang="zh-CN" altLang="en-US" sz="2300" dirty="0">
                <a:sym typeface="黑体"/>
              </a:rPr>
            </a:br>
            <a:r>
              <a:rPr lang="zh-CN" altLang="en-US" sz="2300" dirty="0">
                <a:sym typeface="黑体"/>
              </a:rPr>
              <a:t>首先，它涉及“有效过程”这个直观的概念，并没有也不可能有明确的形式化定义的，而是取决于人们如何具体安排和构造这样的程序，而这些</a:t>
            </a:r>
            <a:r>
              <a:rPr lang="zh-CN" altLang="en-US" sz="2300" dirty="0">
                <a:solidFill>
                  <a:srgbClr val="FF0000"/>
                </a:solidFill>
                <a:sym typeface="黑体"/>
              </a:rPr>
              <a:t>安排和构造的可能性可以说是没有明确的边界的</a:t>
            </a:r>
            <a:r>
              <a:rPr lang="zh-CN" altLang="en-US" sz="2300" dirty="0">
                <a:sym typeface="黑体"/>
              </a:rPr>
              <a:t>。</a:t>
            </a:r>
            <a:br>
              <a:rPr lang="zh-CN" altLang="en-US" sz="2300" dirty="0">
                <a:sym typeface="黑体"/>
              </a:rPr>
            </a:br>
            <a:br>
              <a:rPr lang="zh-CN" altLang="en-US" sz="2300" dirty="0">
                <a:sym typeface="黑体"/>
              </a:rPr>
            </a:br>
            <a:r>
              <a:rPr lang="zh-CN" altLang="en-US" sz="2300" dirty="0">
                <a:sym typeface="黑体"/>
              </a:rPr>
              <a:t>其 次，它只要求针对一定的属性进行判定，而并不要求给出证明。就是说，这只是在要求按照程序就能给出“是”或者“非”的答案，</a:t>
            </a:r>
            <a:r>
              <a:rPr lang="zh-CN" altLang="en-US" sz="2300" dirty="0">
                <a:solidFill>
                  <a:srgbClr val="FF0000"/>
                </a:solidFill>
                <a:sym typeface="黑体"/>
              </a:rPr>
              <a:t>只要求答案正确，而不要求给出任何理由或者推理过程</a:t>
            </a:r>
            <a:r>
              <a:rPr lang="zh-CN" altLang="en-US" sz="2300" dirty="0">
                <a:sym typeface="黑体"/>
              </a:rPr>
              <a:t>。</a:t>
            </a:r>
            <a:endParaRPr lang="en-US" altLang="zh-CN" sz="2300" dirty="0">
              <a:sym typeface="黑体"/>
            </a:endParaRPr>
          </a:p>
          <a:p>
            <a:pPr marL="194310" indent="-194310" defTabSz="777240">
              <a:lnSpc>
                <a:spcPct val="120000"/>
              </a:lnSpc>
              <a:spcBef>
                <a:spcPts val="800"/>
              </a:spcBef>
              <a:defRPr sz="2300">
                <a:latin typeface="黑体"/>
                <a:ea typeface="黑体"/>
                <a:cs typeface="黑体"/>
                <a:sym typeface="黑体"/>
              </a:defRPr>
            </a:pPr>
            <a:endParaRPr lang="en-US" altLang="zh-CN" sz="2300" dirty="0">
              <a:sym typeface="黑体"/>
            </a:endParaRPr>
          </a:p>
          <a:p>
            <a:pPr marL="194310" indent="-194310" defTabSz="777240">
              <a:lnSpc>
                <a:spcPct val="120000"/>
              </a:lnSpc>
              <a:spcBef>
                <a:spcPts val="800"/>
              </a:spcBef>
              <a:defRPr sz="2300">
                <a:latin typeface="黑体"/>
                <a:ea typeface="黑体"/>
                <a:cs typeface="黑体"/>
                <a:sym typeface="黑体"/>
              </a:defRPr>
            </a:pPr>
            <a:r>
              <a:rPr lang="zh-CN" altLang="en-US" sz="2300" dirty="0">
                <a:sym typeface="黑体"/>
              </a:rPr>
              <a:t>比如哥德巴赫猜想：任何大于</a:t>
            </a:r>
            <a:r>
              <a:rPr lang="en-US" altLang="zh-CN" sz="2300" dirty="0">
                <a:sym typeface="黑体"/>
              </a:rPr>
              <a:t>2</a:t>
            </a:r>
            <a:r>
              <a:rPr lang="zh-CN" altLang="en-US" sz="2300" dirty="0">
                <a:sym typeface="黑体"/>
              </a:rPr>
              <a:t>的偶数都可以分解成两个素数之和。咱们对判定程序的要求就是，如果把这个命题作为输入，程序要输出 “是”或者“非”，判定这个猜想的真伪。这样，即使这个猜想被正确地判定为“真”，咱们也依然不知道如何去证明这个猜想，但是（如果这个程序是可靠的话） 至少可以知道它是“真”的。</a:t>
            </a:r>
            <a:endParaRPr dirty="0"/>
          </a:p>
        </p:txBody>
      </p:sp>
      <p:pic>
        <p:nvPicPr>
          <p:cNvPr id="86" name="image.jpeg" descr="image.jpeg"/>
          <p:cNvPicPr>
            <a:picLocks noChangeAspect="1"/>
          </p:cNvPicPr>
          <p:nvPr/>
        </p:nvPicPr>
        <p:blipFill>
          <a:blip r:embed="rId3"/>
          <a:stretch>
            <a:fillRect/>
          </a:stretch>
        </p:blipFill>
        <p:spPr>
          <a:xfrm>
            <a:off x="9251950" y="1690686"/>
            <a:ext cx="2101850" cy="2627314"/>
          </a:xfrm>
          <a:prstGeom prst="rect">
            <a:avLst/>
          </a:prstGeom>
          <a:ln w="12700">
            <a:miter lim="400000"/>
            <a:headEnd/>
            <a:tailEnd/>
          </a:ln>
        </p:spPr>
      </p:pic>
      <p:sp>
        <p:nvSpPr>
          <p:cNvPr id="87" name="David Hilbert (哥廷根大学)"/>
          <p:cNvSpPr txBox="1"/>
          <p:nvPr/>
        </p:nvSpPr>
        <p:spPr>
          <a:xfrm>
            <a:off x="9596538" y="4318000"/>
            <a:ext cx="1412673" cy="688339"/>
          </a:xfrm>
          <a:prstGeom prst="rect">
            <a:avLst/>
          </a:prstGeom>
          <a:ln w="12700">
            <a:miter lim="400000"/>
          </a:ln>
        </p:spPr>
        <p:txBody>
          <a:bodyPr wrap="none" lIns="45718" tIns="45718" rIns="45718" bIns="45718">
            <a:spAutoFit/>
          </a:bodyPr>
          <a:lstStyle/>
          <a:p>
            <a:pPr algn="ctr">
              <a:defRPr>
                <a:latin typeface="等线"/>
                <a:ea typeface="等线"/>
                <a:cs typeface="等线"/>
                <a:sym typeface="等线"/>
              </a:defRPr>
            </a:pPr>
            <a:r>
              <a:t>David Hilbert</a:t>
            </a:r>
            <a:br/>
            <a:r>
              <a:t>(</a:t>
            </a:r>
            <a:r>
              <a:rPr>
                <a:latin typeface="宋体"/>
                <a:ea typeface="宋体"/>
                <a:cs typeface="宋体"/>
                <a:sym typeface="宋体"/>
              </a:rPr>
              <a:t>哥廷根大学</a:t>
            </a:r>
            <a:r>
              <a: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图灵机和λ演算"/>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图灵机和λ演算</a:t>
            </a:r>
          </a:p>
        </p:txBody>
      </p:sp>
      <p:sp>
        <p:nvSpPr>
          <p:cNvPr id="90" name="1936年，针对数理的可判定性问题的否定答案…"/>
          <p:cNvSpPr txBox="1">
            <a:spLocks noGrp="1"/>
          </p:cNvSpPr>
          <p:nvPr>
            <p:ph type="body" idx="4294967295"/>
          </p:nvPr>
        </p:nvSpPr>
        <p:spPr>
          <a:xfrm>
            <a:off x="838200" y="1690686"/>
            <a:ext cx="8661400" cy="5105402"/>
          </a:xfrm>
          <a:prstGeom prst="rect">
            <a:avLst/>
          </a:prstGeom>
        </p:spPr>
        <p:txBody>
          <a:bodyPr>
            <a:normAutofit/>
          </a:bodyPr>
          <a:lstStyle/>
          <a:p>
            <a:pPr marL="210185" indent="-210185" defTabSz="840740">
              <a:lnSpc>
                <a:spcPct val="125000"/>
              </a:lnSpc>
              <a:spcBef>
                <a:spcPts val="900"/>
              </a:spcBef>
              <a:buSzTx/>
              <a:buNone/>
              <a:defRPr sz="2500">
                <a:latin typeface="黑体"/>
                <a:ea typeface="黑体"/>
                <a:cs typeface="黑体"/>
                <a:sym typeface="黑体"/>
              </a:defRPr>
            </a:pPr>
            <a:r>
              <a:rPr dirty="0"/>
              <a:t>1936年，针对数理的可判定性问题的答案</a:t>
            </a:r>
          </a:p>
          <a:p>
            <a:pPr marL="210185" indent="-210185" defTabSz="840740">
              <a:lnSpc>
                <a:spcPct val="125000"/>
              </a:lnSpc>
              <a:spcBef>
                <a:spcPts val="900"/>
              </a:spcBef>
              <a:defRPr sz="2500">
                <a:latin typeface="黑体"/>
                <a:ea typeface="黑体"/>
                <a:cs typeface="黑体"/>
                <a:sym typeface="黑体"/>
              </a:defRPr>
            </a:pPr>
            <a:r>
              <a:rPr dirty="0" err="1"/>
              <a:t>以λ演算为基础</a:t>
            </a:r>
            <a:r>
              <a:rPr dirty="0"/>
              <a:t>：“</a:t>
            </a:r>
            <a:r>
              <a:rPr dirty="0">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An unsolvable problem of elementary number theory</a:t>
            </a:r>
            <a:r>
              <a:rPr dirty="0"/>
              <a:t>”		</a:t>
            </a:r>
            <a:r>
              <a:rPr dirty="0" err="1">
                <a:solidFill>
                  <a:srgbClr val="FF0000"/>
                </a:solidFill>
              </a:rPr>
              <a:t>一切皆函数</a:t>
            </a:r>
            <a:endParaRPr dirty="0">
              <a:solidFill>
                <a:srgbClr val="FF0000"/>
              </a:solidFill>
            </a:endParaRPr>
          </a:p>
          <a:p>
            <a:pPr marL="210185" indent="-210185" defTabSz="840740">
              <a:lnSpc>
                <a:spcPct val="125000"/>
              </a:lnSpc>
              <a:spcBef>
                <a:spcPts val="900"/>
              </a:spcBef>
              <a:buSzTx/>
              <a:buNone/>
              <a:defRPr sz="2500">
                <a:solidFill>
                  <a:srgbClr val="FF0000"/>
                </a:solidFill>
                <a:latin typeface="黑体"/>
                <a:ea typeface="黑体"/>
                <a:cs typeface="黑体"/>
                <a:sym typeface="黑体"/>
              </a:defRPr>
            </a:pPr>
            <a:endParaRPr dirty="0">
              <a:solidFill>
                <a:srgbClr val="FF0000"/>
              </a:solidFill>
            </a:endParaRPr>
          </a:p>
          <a:p>
            <a:pPr marL="210185" indent="-210185" defTabSz="840740">
              <a:lnSpc>
                <a:spcPct val="125000"/>
              </a:lnSpc>
              <a:spcBef>
                <a:spcPts val="900"/>
              </a:spcBef>
              <a:defRPr sz="2500">
                <a:latin typeface="黑体"/>
                <a:ea typeface="黑体"/>
                <a:cs typeface="黑体"/>
                <a:sym typeface="黑体"/>
              </a:defRPr>
            </a:pPr>
            <a:r>
              <a:rPr dirty="0" err="1"/>
              <a:t>图灵机模型</a:t>
            </a:r>
            <a:r>
              <a:rPr dirty="0"/>
              <a:t>：“</a:t>
            </a:r>
            <a:r>
              <a:rPr dirty="0">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On computable numbers, with an application to the </a:t>
            </a:r>
            <a:r>
              <a:rPr dirty="0" err="1">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entscheidungs</a:t>
            </a:r>
            <a:r>
              <a:rPr lang="zh-CN" altLang="en-US" dirty="0">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t>
            </a:r>
            <a:r>
              <a:rPr dirty="0">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problem</a:t>
            </a:r>
            <a:r>
              <a:rPr dirty="0"/>
              <a:t>”</a:t>
            </a:r>
          </a:p>
          <a:p>
            <a:pPr marL="210185" indent="-210185" defTabSz="840740">
              <a:lnSpc>
                <a:spcPct val="125000"/>
              </a:lnSpc>
              <a:spcBef>
                <a:spcPts val="900"/>
              </a:spcBef>
              <a:buSzTx/>
              <a:buNone/>
              <a:defRPr sz="2500">
                <a:latin typeface="黑体"/>
                <a:ea typeface="黑体"/>
                <a:cs typeface="黑体"/>
                <a:sym typeface="黑体"/>
              </a:defRPr>
            </a:pPr>
            <a:r>
              <a:rPr dirty="0"/>
              <a:t>		——</a:t>
            </a:r>
            <a:r>
              <a:rPr dirty="0" err="1">
                <a:solidFill>
                  <a:srgbClr val="FF0000"/>
                </a:solidFill>
              </a:rPr>
              <a:t>计算机的基本理论模型</a:t>
            </a:r>
            <a:endParaRPr dirty="0">
              <a:solidFill>
                <a:srgbClr val="FF0000"/>
              </a:solidFill>
            </a:endParaRPr>
          </a:p>
          <a:p>
            <a:pPr marL="210185" indent="-210185" defTabSz="840740">
              <a:lnSpc>
                <a:spcPct val="125000"/>
              </a:lnSpc>
              <a:spcBef>
                <a:spcPts val="900"/>
              </a:spcBef>
              <a:buSzTx/>
              <a:buNone/>
              <a:defRPr sz="2500">
                <a:latin typeface="黑体"/>
                <a:ea typeface="黑体"/>
                <a:cs typeface="黑体"/>
                <a:sym typeface="黑体"/>
              </a:defRPr>
            </a:pPr>
            <a:r>
              <a:rPr dirty="0"/>
              <a:t>		</a:t>
            </a:r>
            <a:r>
              <a:rPr dirty="0" err="1"/>
              <a:t>冯•诺依曼架构、历史上第一台电子计算机</a:t>
            </a:r>
            <a:endParaRPr dirty="0"/>
          </a:p>
        </p:txBody>
      </p:sp>
      <p:pic>
        <p:nvPicPr>
          <p:cNvPr id="91" name="Church" descr="Church"/>
          <p:cNvPicPr>
            <a:picLocks noChangeAspect="1"/>
          </p:cNvPicPr>
          <p:nvPr/>
        </p:nvPicPr>
        <p:blipFill>
          <a:blip r:embed="rId3"/>
          <a:stretch>
            <a:fillRect/>
          </a:stretch>
        </p:blipFill>
        <p:spPr>
          <a:xfrm>
            <a:off x="9867900" y="1358900"/>
            <a:ext cx="1428750" cy="1905000"/>
          </a:xfrm>
          <a:prstGeom prst="rect">
            <a:avLst/>
          </a:prstGeom>
          <a:ln w="12700">
            <a:miter lim="400000"/>
            <a:headEnd/>
            <a:tailEnd/>
          </a:ln>
        </p:spPr>
      </p:pic>
      <p:sp>
        <p:nvSpPr>
          <p:cNvPr id="92" name="Alonzo Church(美国)"/>
          <p:cNvSpPr txBox="1"/>
          <p:nvPr/>
        </p:nvSpPr>
        <p:spPr>
          <a:xfrm>
            <a:off x="9413874" y="3395662"/>
            <a:ext cx="2517884" cy="447039"/>
          </a:xfrm>
          <a:prstGeom prst="rect">
            <a:avLst/>
          </a:prstGeom>
          <a:ln w="12700">
            <a:miter lim="400000"/>
          </a:ln>
        </p:spPr>
        <p:txBody>
          <a:bodyPr wrap="none" lIns="45718" tIns="45718" rIns="45718" bIns="45718">
            <a:spAutoFit/>
          </a:bodyPr>
          <a:lstStyle/>
          <a:p>
            <a:pPr>
              <a:defRPr sz="2000">
                <a:latin typeface="Arial" panose="020B0604020202090204"/>
                <a:ea typeface="Arial" panose="020B0604020202090204"/>
                <a:cs typeface="Arial" panose="020B0604020202090204"/>
                <a:sym typeface="Arial" panose="020B0604020202090204"/>
              </a:defRPr>
            </a:pPr>
            <a:r>
              <a:t>Alonzo Church(</a:t>
            </a:r>
            <a:r>
              <a:rPr>
                <a:latin typeface="宋体"/>
                <a:ea typeface="宋体"/>
                <a:cs typeface="宋体"/>
                <a:sym typeface="宋体"/>
              </a:rPr>
              <a:t>美国</a:t>
            </a:r>
            <a:r>
              <a:t>) </a:t>
            </a:r>
          </a:p>
        </p:txBody>
      </p:sp>
      <p:pic>
        <p:nvPicPr>
          <p:cNvPr id="93" name="image.jpeg" descr="image.jpeg"/>
          <p:cNvPicPr>
            <a:picLocks noChangeAspect="1"/>
          </p:cNvPicPr>
          <p:nvPr/>
        </p:nvPicPr>
        <p:blipFill>
          <a:blip r:embed="rId4"/>
          <a:stretch>
            <a:fillRect/>
          </a:stretch>
        </p:blipFill>
        <p:spPr>
          <a:xfrm>
            <a:off x="9829800" y="3965575"/>
            <a:ext cx="1504950" cy="2038350"/>
          </a:xfrm>
          <a:prstGeom prst="rect">
            <a:avLst/>
          </a:prstGeom>
          <a:ln w="12700">
            <a:miter lim="400000"/>
            <a:headEnd/>
            <a:tailEnd/>
          </a:ln>
        </p:spPr>
      </p:pic>
      <p:sp>
        <p:nvSpPr>
          <p:cNvPr id="94" name="Alan Turing(英国)"/>
          <p:cNvSpPr txBox="1"/>
          <p:nvPr/>
        </p:nvSpPr>
        <p:spPr>
          <a:xfrm>
            <a:off x="9499600" y="6172199"/>
            <a:ext cx="2066189" cy="447039"/>
          </a:xfrm>
          <a:prstGeom prst="rect">
            <a:avLst/>
          </a:prstGeom>
          <a:ln w="12700">
            <a:miter lim="400000"/>
          </a:ln>
        </p:spPr>
        <p:txBody>
          <a:bodyPr wrap="none" lIns="45718" tIns="45718" rIns="45718" bIns="45718">
            <a:spAutoFit/>
          </a:bodyPr>
          <a:lstStyle/>
          <a:p>
            <a:pPr>
              <a:defRPr sz="2000">
                <a:latin typeface="Arial" panose="020B0604020202090204"/>
                <a:ea typeface="Arial" panose="020B0604020202090204"/>
                <a:cs typeface="Arial" panose="020B0604020202090204"/>
                <a:sym typeface="Arial" panose="020B0604020202090204"/>
              </a:defRPr>
            </a:pPr>
            <a:r>
              <a:t>Alan Turing(</a:t>
            </a:r>
            <a:r>
              <a:rPr>
                <a:latin typeface="宋体"/>
                <a:ea typeface="宋体"/>
                <a:cs typeface="宋体"/>
                <a:sym typeface="宋体"/>
              </a:rPr>
              <a:t>英国</a:t>
            </a: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图灵机和λ演算"/>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图灵机和λ演算</a:t>
            </a:r>
          </a:p>
        </p:txBody>
      </p:sp>
      <p:sp>
        <p:nvSpPr>
          <p:cNvPr id="90" name="1936年，针对数理的可判定性问题的否定答案…"/>
          <p:cNvSpPr txBox="1">
            <a:spLocks noGrp="1"/>
          </p:cNvSpPr>
          <p:nvPr>
            <p:ph type="body" idx="4294967295"/>
          </p:nvPr>
        </p:nvSpPr>
        <p:spPr>
          <a:xfrm>
            <a:off x="1177290" y="1690688"/>
            <a:ext cx="7943850" cy="5105402"/>
          </a:xfrm>
          <a:prstGeom prst="rect">
            <a:avLst/>
          </a:prstGeom>
        </p:spPr>
        <p:txBody>
          <a:bodyPr>
            <a:normAutofit/>
          </a:bodyPr>
          <a:lstStyle/>
          <a:p>
            <a:pPr marL="0" indent="-210185" defTabSz="840740">
              <a:lnSpc>
                <a:spcPct val="125000"/>
              </a:lnSpc>
              <a:spcBef>
                <a:spcPts val="900"/>
              </a:spcBef>
              <a:buSzTx/>
              <a:buNone/>
              <a:defRPr sz="2500">
                <a:latin typeface="黑体"/>
                <a:ea typeface="黑体"/>
                <a:cs typeface="黑体"/>
                <a:sym typeface="黑体"/>
              </a:defRPr>
            </a:pPr>
            <a:r>
              <a:rPr lang="zh-CN" altLang="en-US" sz="1400" dirty="0"/>
              <a:t>图灵的结果比丘奇的结果晚出来大概一年，但是由于跟丘奇的</a:t>
            </a:r>
            <a:r>
              <a:rPr lang="el-GR" altLang="zh-CN" sz="1400" dirty="0"/>
              <a:t>λ</a:t>
            </a:r>
            <a:r>
              <a:rPr lang="zh-CN" altLang="en-US" sz="1400" dirty="0"/>
              <a:t>演算，以及同样是等价的哥德尔的递归函数相比，图灵机的构造要直观很多，可以说更直接地反映出了有效过程或者程序这个直观概念的关键部分。</a:t>
            </a:r>
            <a:br>
              <a:rPr lang="zh-CN" altLang="en-US" sz="1400" dirty="0"/>
            </a:br>
            <a:br>
              <a:rPr lang="zh-CN" altLang="en-US" sz="1400" dirty="0"/>
            </a:br>
            <a:r>
              <a:rPr lang="zh-CN" altLang="en-US" sz="1400" dirty="0"/>
              <a:t>更具体一点，图灵在这篇文章取得到了一系列重要结果：</a:t>
            </a:r>
            <a:endParaRPr lang="en-US" altLang="zh-CN" sz="1400" dirty="0"/>
          </a:p>
          <a:p>
            <a:pPr marL="0" indent="-210185" defTabSz="840740">
              <a:lnSpc>
                <a:spcPct val="125000"/>
              </a:lnSpc>
              <a:spcBef>
                <a:spcPts val="900"/>
              </a:spcBef>
              <a:buSzTx/>
              <a:buNone/>
              <a:defRPr sz="2500">
                <a:latin typeface="黑体"/>
                <a:ea typeface="黑体"/>
                <a:cs typeface="黑体"/>
                <a:sym typeface="黑体"/>
              </a:defRPr>
            </a:pPr>
            <a:r>
              <a:rPr lang="en-US" altLang="zh-CN" sz="1400" dirty="0"/>
              <a:t>1</a:t>
            </a:r>
            <a:r>
              <a:rPr lang="zh-CN" altLang="en-US" sz="1400" dirty="0"/>
              <a:t>）提出了“图灵机”这种有效程序的模型，用于模拟一切算术和逻辑操作；</a:t>
            </a:r>
            <a:endParaRPr lang="en-US" altLang="zh-CN" sz="1400" dirty="0"/>
          </a:p>
          <a:p>
            <a:pPr marL="0" indent="-210185" defTabSz="840740">
              <a:lnSpc>
                <a:spcPct val="125000"/>
              </a:lnSpc>
              <a:spcBef>
                <a:spcPts val="900"/>
              </a:spcBef>
              <a:buSzTx/>
              <a:buNone/>
              <a:defRPr sz="2500">
                <a:latin typeface="黑体"/>
                <a:ea typeface="黑体"/>
                <a:cs typeface="黑体"/>
                <a:sym typeface="黑体"/>
              </a:defRPr>
            </a:pPr>
            <a:r>
              <a:rPr lang="en-US" altLang="zh-CN" sz="1400" dirty="0"/>
              <a:t>2</a:t>
            </a:r>
            <a:r>
              <a:rPr lang="zh-CN" altLang="en-US" sz="1400" dirty="0"/>
              <a:t>）开发了一套把任何图灵机加以编码的方式，并构造出以这些编码为输入的“通用图灵机”，能够执行任何其他图灵机的编码；</a:t>
            </a:r>
            <a:endParaRPr lang="en-US" altLang="zh-CN" sz="1400" dirty="0"/>
          </a:p>
          <a:p>
            <a:pPr marL="0" indent="-210185" defTabSz="840740">
              <a:lnSpc>
                <a:spcPct val="125000"/>
              </a:lnSpc>
              <a:spcBef>
                <a:spcPts val="900"/>
              </a:spcBef>
              <a:buSzTx/>
              <a:buNone/>
              <a:defRPr sz="2500">
                <a:latin typeface="黑体"/>
                <a:ea typeface="黑体"/>
                <a:cs typeface="黑体"/>
                <a:sym typeface="黑体"/>
              </a:defRPr>
            </a:pPr>
            <a:r>
              <a:rPr lang="en-US" altLang="zh-CN" sz="1400" dirty="0"/>
              <a:t>3</a:t>
            </a:r>
            <a:r>
              <a:rPr lang="zh-CN" altLang="en-US" sz="1400" dirty="0"/>
              <a:t>）说明了图灵机这种构造能够进行很多计算，包括圆周率</a:t>
            </a:r>
            <a:r>
              <a:rPr lang="el-GR" altLang="zh-CN" sz="1400" dirty="0"/>
              <a:t>π</a:t>
            </a:r>
            <a:r>
              <a:rPr lang="zh-CN" altLang="en-US" sz="1400" dirty="0"/>
              <a:t>和自然对数的底</a:t>
            </a:r>
            <a:r>
              <a:rPr lang="en-US" altLang="zh-CN" sz="1400" dirty="0"/>
              <a:t>e</a:t>
            </a:r>
            <a:r>
              <a:rPr lang="zh-CN" altLang="en-US" sz="1400" dirty="0"/>
              <a:t>等等；</a:t>
            </a:r>
            <a:endParaRPr lang="en-US" altLang="zh-CN" sz="1400" dirty="0"/>
          </a:p>
          <a:p>
            <a:pPr marL="0" indent="-210185" defTabSz="840740">
              <a:lnSpc>
                <a:spcPct val="125000"/>
              </a:lnSpc>
              <a:spcBef>
                <a:spcPts val="900"/>
              </a:spcBef>
              <a:buSzTx/>
              <a:buNone/>
              <a:defRPr sz="2500">
                <a:latin typeface="黑体"/>
                <a:ea typeface="黑体"/>
                <a:cs typeface="黑体"/>
                <a:sym typeface="黑体"/>
              </a:defRPr>
            </a:pPr>
            <a:r>
              <a:rPr lang="en-US" altLang="zh-CN" sz="1400" dirty="0"/>
              <a:t>4</a:t>
            </a:r>
            <a:r>
              <a:rPr lang="zh-CN" altLang="en-US" sz="1400" dirty="0"/>
              <a:t>）说明了存在着可以准确定义，然而不能由任何图灵机完成的问题，比如判定任何给定的图灵机是不是只有有限多的输出，说明了存在着图灵机不能输出其二进制表示的数，从而指出了有效程序能完成的工作的限度；</a:t>
            </a:r>
            <a:endParaRPr lang="en-US" altLang="zh-CN" sz="1400" dirty="0"/>
          </a:p>
          <a:p>
            <a:pPr marL="0" indent="-210185" defTabSz="840740">
              <a:lnSpc>
                <a:spcPct val="125000"/>
              </a:lnSpc>
              <a:spcBef>
                <a:spcPts val="900"/>
              </a:spcBef>
              <a:buSzTx/>
              <a:buNone/>
              <a:defRPr sz="2500">
                <a:latin typeface="黑体"/>
                <a:ea typeface="黑体"/>
                <a:cs typeface="黑体"/>
                <a:sym typeface="黑体"/>
              </a:defRPr>
            </a:pPr>
            <a:r>
              <a:rPr lang="en-US" altLang="zh-CN" sz="1400" dirty="0"/>
              <a:t>5</a:t>
            </a:r>
            <a:r>
              <a:rPr lang="zh-CN" altLang="en-US" sz="1400" dirty="0"/>
              <a:t>）把希尔伯特的判定问题化约为数字的生成问题，证明了判定问题不可解：不存在图灵机意义上的一般性的判定程序，可以就任何给定的关于自然数的一阶逻辑命题进行可证明性的判定。</a:t>
            </a:r>
            <a:endParaRPr sz="1400" dirty="0"/>
          </a:p>
        </p:txBody>
      </p:sp>
      <p:pic>
        <p:nvPicPr>
          <p:cNvPr id="91" name="Church" descr="Church"/>
          <p:cNvPicPr>
            <a:picLocks noChangeAspect="1"/>
          </p:cNvPicPr>
          <p:nvPr/>
        </p:nvPicPr>
        <p:blipFill>
          <a:blip r:embed="rId3"/>
          <a:stretch>
            <a:fillRect/>
          </a:stretch>
        </p:blipFill>
        <p:spPr>
          <a:xfrm>
            <a:off x="9867900" y="1358900"/>
            <a:ext cx="1428750" cy="1905000"/>
          </a:xfrm>
          <a:prstGeom prst="rect">
            <a:avLst/>
          </a:prstGeom>
          <a:ln w="12700">
            <a:miter lim="400000"/>
            <a:headEnd/>
            <a:tailEnd/>
          </a:ln>
        </p:spPr>
      </p:pic>
      <p:sp>
        <p:nvSpPr>
          <p:cNvPr id="92" name="Alonzo Church(美国)"/>
          <p:cNvSpPr txBox="1"/>
          <p:nvPr/>
        </p:nvSpPr>
        <p:spPr>
          <a:xfrm>
            <a:off x="9413874" y="3395662"/>
            <a:ext cx="2517884" cy="447039"/>
          </a:xfrm>
          <a:prstGeom prst="rect">
            <a:avLst/>
          </a:prstGeom>
          <a:ln w="12700">
            <a:miter lim="400000"/>
          </a:ln>
        </p:spPr>
        <p:txBody>
          <a:bodyPr wrap="none" lIns="45718" tIns="45718" rIns="45718" bIns="45718">
            <a:spAutoFit/>
          </a:bodyPr>
          <a:lstStyle/>
          <a:p>
            <a:pPr>
              <a:defRPr sz="2000">
                <a:latin typeface="Arial" panose="020B0604020202090204"/>
                <a:ea typeface="Arial" panose="020B0604020202090204"/>
                <a:cs typeface="Arial" panose="020B0604020202090204"/>
                <a:sym typeface="Arial" panose="020B0604020202090204"/>
              </a:defRPr>
            </a:pPr>
            <a:r>
              <a:t>Alonzo Church(</a:t>
            </a:r>
            <a:r>
              <a:rPr>
                <a:latin typeface="宋体"/>
                <a:ea typeface="宋体"/>
                <a:cs typeface="宋体"/>
                <a:sym typeface="宋体"/>
              </a:rPr>
              <a:t>美国</a:t>
            </a:r>
            <a:r>
              <a:t>) </a:t>
            </a:r>
          </a:p>
        </p:txBody>
      </p:sp>
      <p:pic>
        <p:nvPicPr>
          <p:cNvPr id="93" name="image.jpeg" descr="image.jpeg"/>
          <p:cNvPicPr>
            <a:picLocks noChangeAspect="1"/>
          </p:cNvPicPr>
          <p:nvPr/>
        </p:nvPicPr>
        <p:blipFill>
          <a:blip r:embed="rId4"/>
          <a:stretch>
            <a:fillRect/>
          </a:stretch>
        </p:blipFill>
        <p:spPr>
          <a:xfrm>
            <a:off x="9829800" y="3965575"/>
            <a:ext cx="1504950" cy="2038350"/>
          </a:xfrm>
          <a:prstGeom prst="rect">
            <a:avLst/>
          </a:prstGeom>
          <a:ln w="12700">
            <a:miter lim="400000"/>
            <a:headEnd/>
            <a:tailEnd/>
          </a:ln>
        </p:spPr>
      </p:pic>
      <p:sp>
        <p:nvSpPr>
          <p:cNvPr id="94" name="Alan Turing(英国)"/>
          <p:cNvSpPr txBox="1"/>
          <p:nvPr/>
        </p:nvSpPr>
        <p:spPr>
          <a:xfrm>
            <a:off x="9499600" y="6172199"/>
            <a:ext cx="2066189" cy="447039"/>
          </a:xfrm>
          <a:prstGeom prst="rect">
            <a:avLst/>
          </a:prstGeom>
          <a:ln w="12700">
            <a:miter lim="400000"/>
          </a:ln>
        </p:spPr>
        <p:txBody>
          <a:bodyPr wrap="none" lIns="45718" tIns="45718" rIns="45718" bIns="45718">
            <a:spAutoFit/>
          </a:bodyPr>
          <a:lstStyle/>
          <a:p>
            <a:pPr>
              <a:defRPr sz="2000">
                <a:latin typeface="Arial" panose="020B0604020202090204"/>
                <a:ea typeface="Arial" panose="020B0604020202090204"/>
                <a:cs typeface="Arial" panose="020B0604020202090204"/>
                <a:sym typeface="Arial" panose="020B0604020202090204"/>
              </a:defRPr>
            </a:pPr>
            <a:r>
              <a:t>Alan Turing(</a:t>
            </a:r>
            <a:r>
              <a:rPr>
                <a:latin typeface="宋体"/>
                <a:ea typeface="宋体"/>
                <a:cs typeface="宋体"/>
                <a:sym typeface="宋体"/>
              </a:rPr>
              <a:t>英国</a:t>
            </a:r>
            <a:r>
              <a:t>)</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不依赖于冯·诺依曼体系结构的计算机…"/>
          <p:cNvSpPr txBox="1">
            <a:spLocks noGrp="1"/>
          </p:cNvSpPr>
          <p:nvPr>
            <p:ph type="body" idx="4294967295"/>
          </p:nvPr>
        </p:nvSpPr>
        <p:spPr>
          <a:xfrm>
            <a:off x="925511" y="1331911"/>
            <a:ext cx="10409240" cy="5257803"/>
          </a:xfrm>
          <a:prstGeom prst="rect">
            <a:avLst/>
          </a:prstGeom>
        </p:spPr>
        <p:txBody>
          <a:bodyPr>
            <a:normAutofit/>
          </a:bodyPr>
          <a:lstStyle/>
          <a:p>
            <a:pPr marL="196850" indent="-196850" defTabSz="786130">
              <a:lnSpc>
                <a:spcPct val="150000"/>
              </a:lnSpc>
              <a:spcBef>
                <a:spcPts val="800"/>
              </a:spcBef>
              <a:defRPr sz="2700">
                <a:latin typeface="黑体"/>
                <a:ea typeface="黑体"/>
                <a:cs typeface="黑体"/>
                <a:sym typeface="黑体"/>
              </a:defRPr>
            </a:pPr>
            <a:r>
              <a:rPr dirty="0" err="1"/>
              <a:t>不依赖于冯·诺依曼体系结构的计算机</a:t>
            </a:r>
            <a:endParaRPr dirty="0"/>
          </a:p>
          <a:p>
            <a:pPr marL="196850" indent="-196850" defTabSz="786130">
              <a:lnSpc>
                <a:spcPct val="150000"/>
              </a:lnSpc>
              <a:spcBef>
                <a:spcPts val="800"/>
              </a:spcBef>
              <a:defRPr sz="2700">
                <a:latin typeface="黑体"/>
                <a:ea typeface="黑体"/>
                <a:cs typeface="黑体"/>
                <a:sym typeface="黑体"/>
              </a:defRPr>
            </a:pPr>
            <a:r>
              <a:rPr dirty="0" err="1"/>
              <a:t>设计的基础：</a:t>
            </a:r>
            <a:r>
              <a:rPr dirty="0" err="1">
                <a:solidFill>
                  <a:srgbClr val="FF0000"/>
                </a:solidFill>
              </a:rPr>
              <a:t>数学函数</a:t>
            </a:r>
            <a:endParaRPr dirty="0">
              <a:solidFill>
                <a:srgbClr val="FF0000"/>
              </a:solidFill>
            </a:endParaRPr>
          </a:p>
          <a:p>
            <a:pPr marL="589915" lvl="1" indent="-196850" defTabSz="786130">
              <a:lnSpc>
                <a:spcPct val="120000"/>
              </a:lnSpc>
              <a:spcBef>
                <a:spcPts val="400"/>
              </a:spcBef>
              <a:defRPr sz="2400">
                <a:latin typeface="黑体"/>
                <a:ea typeface="黑体"/>
                <a:cs typeface="黑体"/>
                <a:sym typeface="黑体"/>
              </a:defRPr>
            </a:pPr>
            <a:r>
              <a:rPr dirty="0" err="1"/>
              <a:t>程序的输出定义为其输入的一个数学函数</a:t>
            </a:r>
            <a:endParaRPr dirty="0"/>
          </a:p>
          <a:p>
            <a:pPr marL="589915" lvl="1" indent="-196850" defTabSz="786130">
              <a:lnSpc>
                <a:spcPct val="120000"/>
              </a:lnSpc>
              <a:spcBef>
                <a:spcPts val="400"/>
              </a:spcBef>
              <a:defRPr sz="2400">
                <a:latin typeface="黑体"/>
                <a:ea typeface="黑体"/>
                <a:cs typeface="黑体"/>
                <a:sym typeface="黑体"/>
              </a:defRPr>
            </a:pPr>
            <a:r>
              <a:rPr dirty="0" err="1"/>
              <a:t>没有内部状态，也没有副作用</a:t>
            </a:r>
            <a:endParaRPr dirty="0"/>
          </a:p>
          <a:p>
            <a:pPr marL="196850" indent="-196850" defTabSz="786130">
              <a:lnSpc>
                <a:spcPct val="150000"/>
              </a:lnSpc>
              <a:spcBef>
                <a:spcPts val="800"/>
              </a:spcBef>
              <a:defRPr sz="2700">
                <a:latin typeface="黑体"/>
                <a:ea typeface="黑体"/>
                <a:cs typeface="黑体"/>
                <a:sym typeface="黑体"/>
              </a:defRPr>
            </a:pPr>
            <a:r>
              <a:rPr dirty="0" err="1"/>
              <a:t>第一个函数式语言：</a:t>
            </a:r>
            <a:r>
              <a:rPr dirty="0" err="1">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LISP</a:t>
            </a:r>
            <a:endParaRPr dirty="0">
              <a:latin typeface="Arial Unicode MS" panose="020B0604020202020204" charset="-122"/>
              <a:ea typeface="Arial Unicode MS" panose="020B0604020202020204" charset="-122"/>
              <a:cs typeface="Arial Unicode MS" panose="020B0604020202020204" charset="-122"/>
              <a:sym typeface="Arial Unicode MS" panose="020B0604020202020204" charset="-122"/>
            </a:endParaRPr>
          </a:p>
          <a:p>
            <a:pPr marL="589915" lvl="1" indent="-196850" defTabSz="786130">
              <a:lnSpc>
                <a:spcPct val="120000"/>
              </a:lnSpc>
              <a:spcBef>
                <a:spcPts val="400"/>
              </a:spcBef>
              <a:defRPr sz="2400">
                <a:latin typeface="黑体"/>
                <a:ea typeface="黑体"/>
                <a:cs typeface="黑体"/>
                <a:sym typeface="黑体"/>
              </a:defRPr>
            </a:pPr>
            <a:r>
              <a:rPr dirty="0" err="1"/>
              <a:t>初始动机：用于人工智能研究的表处理语言</a:t>
            </a:r>
            <a:endParaRPr dirty="0"/>
          </a:p>
          <a:p>
            <a:pPr marL="589915" lvl="1" indent="-196850" defTabSz="786130">
              <a:lnSpc>
                <a:spcPct val="120000"/>
              </a:lnSpc>
              <a:spcBef>
                <a:spcPts val="400"/>
              </a:spcBef>
              <a:defRPr sz="2400">
                <a:latin typeface="黑体"/>
                <a:ea typeface="黑体"/>
                <a:cs typeface="黑体"/>
                <a:sym typeface="黑体"/>
              </a:defRPr>
            </a:pPr>
            <a:r>
              <a:rPr dirty="0" err="1"/>
              <a:t>实现λ演算理论，采用符号表达式定义数据和函数，采用抽象数据列表与递归符号演算衍生人工智能</a:t>
            </a:r>
            <a:endParaRPr dirty="0"/>
          </a:p>
        </p:txBody>
      </p:sp>
      <p:pic>
        <p:nvPicPr>
          <p:cNvPr id="107" name="image.png" descr="image.png"/>
          <p:cNvPicPr>
            <a:picLocks noChangeAspect="1"/>
          </p:cNvPicPr>
          <p:nvPr/>
        </p:nvPicPr>
        <p:blipFill>
          <a:blip r:embed="rId3"/>
          <a:stretch>
            <a:fillRect/>
          </a:stretch>
        </p:blipFill>
        <p:spPr>
          <a:xfrm>
            <a:off x="9505950" y="1246187"/>
            <a:ext cx="1881189" cy="2513014"/>
          </a:xfrm>
          <a:prstGeom prst="rect">
            <a:avLst/>
          </a:prstGeom>
          <a:ln>
            <a:solidFill>
              <a:srgbClr val="C0C0C0"/>
            </a:solidFill>
          </a:ln>
        </p:spPr>
      </p:pic>
      <p:sp>
        <p:nvSpPr>
          <p:cNvPr id="108" name="John McCarthy (麻省理工)"/>
          <p:cNvSpPr txBox="1"/>
          <p:nvPr/>
        </p:nvSpPr>
        <p:spPr>
          <a:xfrm>
            <a:off x="9553941" y="3914774"/>
            <a:ext cx="1812190" cy="739139"/>
          </a:xfrm>
          <a:prstGeom prst="rect">
            <a:avLst/>
          </a:prstGeom>
          <a:ln w="12700">
            <a:miter lim="400000"/>
          </a:ln>
        </p:spPr>
        <p:txBody>
          <a:bodyPr wrap="none" lIns="45718" tIns="45718" rIns="45718" bIns="45718">
            <a:spAutoFit/>
          </a:bodyPr>
          <a:lstStyle/>
          <a:p>
            <a:pPr algn="ctr">
              <a:defRPr sz="2000">
                <a:latin typeface="Arial" panose="020B0604020202090204"/>
                <a:ea typeface="Arial" panose="020B0604020202090204"/>
                <a:cs typeface="Arial" panose="020B0604020202090204"/>
                <a:sym typeface="Arial" panose="020B0604020202090204"/>
              </a:defRPr>
            </a:pPr>
            <a:r>
              <a:t>John McCarthy</a:t>
            </a:r>
            <a:br/>
            <a:r>
              <a:t>(</a:t>
            </a:r>
            <a:r>
              <a:rPr>
                <a:latin typeface="宋体"/>
                <a:ea typeface="宋体"/>
                <a:cs typeface="宋体"/>
                <a:sym typeface="宋体"/>
              </a:rPr>
              <a:t>麻省理工</a:t>
            </a:r>
            <a:r>
              <a:t>)</a:t>
            </a:r>
          </a:p>
        </p:txBody>
      </p:sp>
      <p:sp>
        <p:nvSpPr>
          <p:cNvPr id="109" name="函数式编程"/>
          <p:cNvSpPr txBox="1">
            <a:spLocks noGrp="1"/>
          </p:cNvSpPr>
          <p:nvPr>
            <p:ph type="title" idx="4294967295"/>
          </p:nvPr>
        </p:nvSpPr>
        <p:spPr>
          <a:xfrm>
            <a:off x="871537" y="152400"/>
            <a:ext cx="10515601" cy="1325563"/>
          </a:xfrm>
          <a:prstGeom prst="rect">
            <a:avLst/>
          </a:prstGeom>
        </p:spPr>
        <p:txBody>
          <a:bodyPr>
            <a:normAutofit/>
          </a:bodyPr>
          <a:lstStyle>
            <a:lvl1pPr>
              <a:defRPr>
                <a:latin typeface="黑体"/>
                <a:ea typeface="黑体"/>
                <a:cs typeface="黑体"/>
                <a:sym typeface="黑体"/>
              </a:defRPr>
            </a:lvl1pPr>
          </a:lstStyle>
          <a:p>
            <a:r>
              <a:rPr lang="zh-CN" altLang="en-US" dirty="0"/>
              <a:t>那函数式编程？</a:t>
            </a:r>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图灵机和λ演算"/>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rPr lang="zh-CN" altLang="en-US" dirty="0"/>
              <a:t>函数式编程</a:t>
            </a:r>
            <a:endParaRPr dirty="0"/>
          </a:p>
        </p:txBody>
      </p:sp>
      <p:sp>
        <p:nvSpPr>
          <p:cNvPr id="99" name="与 Lambda Calculus 相对应的 Lisp Machine 也火过，不过那已经是上个世纪的事情了"/>
          <p:cNvSpPr txBox="1"/>
          <p:nvPr/>
        </p:nvSpPr>
        <p:spPr>
          <a:xfrm>
            <a:off x="957493" y="1814535"/>
            <a:ext cx="9943337" cy="447039"/>
          </a:xfrm>
          <a:prstGeom prst="rect">
            <a:avLst/>
          </a:prstGeom>
          <a:ln w="12700">
            <a:miter lim="400000"/>
          </a:ln>
        </p:spPr>
        <p:txBody>
          <a:bodyPr wrap="none" lIns="45718" tIns="45718" rIns="45718" bIns="45718">
            <a:spAutoFit/>
          </a:bodyPr>
          <a:lstStyle>
            <a:lvl1pPr defTabSz="457200">
              <a:defRPr sz="2000" b="1">
                <a:solidFill>
                  <a:srgbClr val="1A1A1A"/>
                </a:solidFill>
                <a:latin typeface="Helvetica Neue" panose="02000503000000020004"/>
                <a:ea typeface="Helvetica Neue" panose="02000503000000020004"/>
                <a:cs typeface="Helvetica Neue" panose="02000503000000020004"/>
                <a:sym typeface="Helvetica Neue" panose="02000503000000020004"/>
              </a:defRPr>
            </a:lvl1pPr>
          </a:lstStyle>
          <a:p>
            <a:r>
              <a:t>与 Lambda Calculus 相对应的 Lisp Machine 也火过，不过那已经是上个世纪的事情了</a:t>
            </a:r>
          </a:p>
        </p:txBody>
      </p:sp>
      <p:sp>
        <p:nvSpPr>
          <p:cNvPr id="100" name="后来，由于 AI 方面研究的萎缩以及微机普及浪潮的推动，Lisp Machine 这种精巧复杂高贵冷艳的玩意就玩死了"/>
          <p:cNvSpPr txBox="1"/>
          <p:nvPr/>
        </p:nvSpPr>
        <p:spPr>
          <a:xfrm>
            <a:off x="1009818" y="3627893"/>
            <a:ext cx="9892958" cy="758838"/>
          </a:xfrm>
          <a:prstGeom prst="rect">
            <a:avLst/>
          </a:prstGeom>
          <a:ln w="12700">
            <a:miter lim="400000"/>
          </a:ln>
        </p:spPr>
        <p:txBody>
          <a:bodyPr lIns="45718" tIns="45718" rIns="45718" bIns="45718">
            <a:spAutoFit/>
          </a:bodyPr>
          <a:lstStyle>
            <a:lvl1pPr defTabSz="457200">
              <a:defRPr sz="1900" b="1">
                <a:solidFill>
                  <a:srgbClr val="1A1A1A"/>
                </a:solidFill>
                <a:latin typeface="Helvetica Neue" panose="02000503000000020004"/>
                <a:ea typeface="Helvetica Neue" panose="02000503000000020004"/>
                <a:cs typeface="Helvetica Neue" panose="02000503000000020004"/>
                <a:sym typeface="Helvetica Neue" panose="02000503000000020004"/>
              </a:defRPr>
            </a:lvl1pPr>
          </a:lstStyle>
          <a:p>
            <a:r>
              <a:t>后来，由于 AI 方面研究的萎缩以及微机普及浪潮的推动，Lisp Machine 这种精巧复杂高贵冷艳的玩意就玩死了</a:t>
            </a:r>
          </a:p>
        </p:txBody>
      </p:sp>
      <p:sp>
        <p:nvSpPr>
          <p:cNvPr id="101" name="Lisp Machine 的内部实现极其复杂精巧，至少包括硬件 GC 系统，能够直接运行 Lisp 元指令的特制处理器以及 Lisp 实现的 Lisp 本身，CLIM 图形环境以及完整的操作系统。可惜至少到目前为止，除了极少数当年的开发者以外，无人能一窥其全貌。"/>
          <p:cNvSpPr txBox="1"/>
          <p:nvPr/>
        </p:nvSpPr>
        <p:spPr>
          <a:xfrm>
            <a:off x="1402415" y="2422764"/>
            <a:ext cx="8834800" cy="1043939"/>
          </a:xfrm>
          <a:prstGeom prst="rect">
            <a:avLst/>
          </a:prstGeom>
          <a:ln w="12700">
            <a:miter lim="400000"/>
          </a:ln>
        </p:spPr>
        <p:txBody>
          <a:bodyPr lIns="45718" tIns="45718" rIns="45718" bIns="45718">
            <a:spAutoFit/>
          </a:bodyPr>
          <a:lstStyle/>
          <a:p>
            <a:r>
              <a:t>Lisp Machine 的内部实现极其复杂精巧，至少包括硬件 GC 系统，能够直接运行 Lisp 元指令的特制处理器以及 Lisp 实现的 Lisp 本身，CLIM 图形环境以及完整的操作系统。可惜至少到目前为止，除了极少数当年的开发者以外，无人能一窥其全貌。</a:t>
            </a:r>
          </a:p>
        </p:txBody>
      </p:sp>
      <p:sp>
        <p:nvSpPr>
          <p:cNvPr id="102" name="最后实际普遍使用的computation model是Von-neumann模型，都带着可随机访问的内存。很少有真拿一条纸带左右移动算东西的。Von-neumann能流行，主要是因为这个能用电子元件做出来，而且速度和其他能做出来的model比要快不少。…"/>
          <p:cNvSpPr txBox="1"/>
          <p:nvPr/>
        </p:nvSpPr>
        <p:spPr>
          <a:xfrm>
            <a:off x="1404684" y="4547678"/>
            <a:ext cx="9382632" cy="1475105"/>
          </a:xfrm>
          <a:prstGeom prst="rect">
            <a:avLst/>
          </a:prstGeom>
          <a:ln w="12700">
            <a:miter lim="400000"/>
          </a:ln>
        </p:spPr>
        <p:txBody>
          <a:bodyPr lIns="45718" tIns="45718" rIns="45718" bIns="45718">
            <a:spAutoFit/>
          </a:bodyPr>
          <a:lstStyle/>
          <a:p>
            <a:r>
              <a:t>最后实际普遍使用的computation model是Von-neumann模型，都带着可随机访问的内存。很少有真拿一条纸带左右移动算东西的。Von-neumann能流行，主要是因为这个能用电子元件做出来，而且速度和其他能做出来的model比要快不少。</a:t>
            </a:r>
          </a:p>
          <a:p>
            <a:r>
              <a:t>Turing machine成为了最著名的model（而不是lambda calculus），恐怕是因为它不仅是个model，而且是个machine（可以搭出来），因此不仅有理论意义，而且有现实意义。</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几个函数式编程语言"/>
          <p:cNvSpPr txBox="1">
            <a:spLocks noGrp="1"/>
          </p:cNvSpPr>
          <p:nvPr>
            <p:ph type="title" idx="4294967295"/>
          </p:nvPr>
        </p:nvSpPr>
        <p:spPr>
          <a:xfrm>
            <a:off x="457200" y="271461"/>
            <a:ext cx="10515600" cy="1325564"/>
          </a:xfrm>
          <a:prstGeom prst="rect">
            <a:avLst/>
          </a:prstGeom>
        </p:spPr>
        <p:txBody>
          <a:bodyPr>
            <a:normAutofit/>
          </a:bodyPr>
          <a:lstStyle>
            <a:lvl1pPr>
              <a:defRPr>
                <a:latin typeface="黑体"/>
                <a:ea typeface="黑体"/>
                <a:cs typeface="黑体"/>
                <a:sym typeface="黑体"/>
              </a:defRPr>
            </a:lvl1pPr>
          </a:lstStyle>
          <a:p>
            <a:r>
              <a:t>几个函数式编程语言</a:t>
            </a:r>
          </a:p>
        </p:txBody>
      </p:sp>
      <p:pic>
        <p:nvPicPr>
          <p:cNvPr id="114" name="image.jpeg" descr="image.jpeg"/>
          <p:cNvPicPr>
            <a:picLocks noChangeAspect="1"/>
          </p:cNvPicPr>
          <p:nvPr/>
        </p:nvPicPr>
        <p:blipFill>
          <a:blip r:embed="rId2"/>
          <a:stretch>
            <a:fillRect/>
          </a:stretch>
        </p:blipFill>
        <p:spPr>
          <a:xfrm>
            <a:off x="8994775" y="1350962"/>
            <a:ext cx="2625725" cy="1579563"/>
          </a:xfrm>
          <a:prstGeom prst="rect">
            <a:avLst/>
          </a:prstGeom>
          <a:ln w="12700">
            <a:miter lim="400000"/>
            <a:headEnd/>
            <a:tailEnd/>
          </a:ln>
        </p:spPr>
      </p:pic>
      <p:sp>
        <p:nvSpPr>
          <p:cNvPr id="115" name="ISWIM(If you See What I Mean)(1966年)…"/>
          <p:cNvSpPr txBox="1"/>
          <p:nvPr/>
        </p:nvSpPr>
        <p:spPr>
          <a:xfrm>
            <a:off x="819150" y="1690505"/>
            <a:ext cx="7813675" cy="4359138"/>
          </a:xfrm>
          <a:prstGeom prst="rect">
            <a:avLst/>
          </a:prstGeom>
          <a:ln w="12700">
            <a:miter lim="400000"/>
          </a:ln>
        </p:spPr>
        <p:txBody>
          <a:bodyPr wrap="square" lIns="45718" tIns="45718" rIns="45718" bIns="45718">
            <a:spAutoFit/>
          </a:bodyPr>
          <a:lstStyle/>
          <a:p>
            <a:pPr marL="228600" indent="-228600">
              <a:lnSpc>
                <a:spcPct val="90000"/>
              </a:lnSpc>
              <a:spcBef>
                <a:spcPts val="1000"/>
              </a:spcBef>
              <a:buSzPct val="100000"/>
              <a:buFont typeface="Arial" panose="020B0604020202090204"/>
              <a:buChar char="•"/>
              <a:defRPr sz="3200">
                <a:latin typeface="黑体"/>
                <a:ea typeface="黑体"/>
                <a:cs typeface="黑体"/>
                <a:sym typeface="黑体"/>
              </a:defRPr>
            </a:pPr>
            <a:r>
              <a:rPr sz="2800" dirty="0"/>
              <a:t>ISWIM(If you See What I Mean)(1966年)</a:t>
            </a:r>
          </a:p>
          <a:p>
            <a:pPr marL="685800" lvl="1" indent="-228600">
              <a:lnSpc>
                <a:spcPct val="120000"/>
              </a:lnSpc>
              <a:spcBef>
                <a:spcPts val="500"/>
              </a:spcBef>
              <a:buSzPct val="100000"/>
              <a:buFont typeface="Arial" panose="020B0604020202090204"/>
              <a:buChar char="•"/>
              <a:defRPr sz="2400">
                <a:latin typeface="黑体"/>
                <a:ea typeface="黑体"/>
                <a:cs typeface="黑体"/>
                <a:sym typeface="黑体"/>
              </a:defRPr>
            </a:pPr>
            <a:r>
              <a:rPr sz="2000" dirty="0" err="1"/>
              <a:t>以函数式为核心的指令式语言，函数由Sugaredλ演算组成</a:t>
            </a:r>
            <a:endParaRPr sz="2000" dirty="0"/>
          </a:p>
          <a:p>
            <a:pPr marL="685800" lvl="1" indent="-228600">
              <a:lnSpc>
                <a:spcPct val="120000"/>
              </a:lnSpc>
              <a:spcBef>
                <a:spcPts val="500"/>
              </a:spcBef>
              <a:buSzPct val="100000"/>
              <a:buFont typeface="Arial" panose="020B0604020202090204"/>
              <a:buChar char="•"/>
              <a:defRPr sz="2400">
                <a:latin typeface="黑体"/>
                <a:ea typeface="黑体"/>
                <a:cs typeface="黑体"/>
                <a:sym typeface="黑体"/>
              </a:defRPr>
            </a:pPr>
            <a:r>
              <a:rPr sz="2000" dirty="0" err="1"/>
              <a:t>没有完全实现，在一定程度上奠定了函数式语言设计的基础</a:t>
            </a:r>
            <a:endParaRPr sz="2000" dirty="0"/>
          </a:p>
          <a:p>
            <a:pPr marL="228600" indent="-228600">
              <a:lnSpc>
                <a:spcPct val="90000"/>
              </a:lnSpc>
              <a:spcBef>
                <a:spcPts val="1000"/>
              </a:spcBef>
              <a:buSzPct val="100000"/>
              <a:buFont typeface="Arial" panose="020B0604020202090204"/>
              <a:buChar char="•"/>
              <a:defRPr sz="3200">
                <a:latin typeface="黑体"/>
                <a:ea typeface="黑体"/>
                <a:cs typeface="黑体"/>
                <a:sym typeface="黑体"/>
              </a:defRPr>
            </a:pPr>
            <a:r>
              <a:rPr sz="2800" dirty="0" err="1"/>
              <a:t>ML语言</a:t>
            </a:r>
            <a:r>
              <a:rPr sz="2800" dirty="0"/>
              <a:t>(1973年)</a:t>
            </a:r>
          </a:p>
          <a:p>
            <a:pPr marL="685800" lvl="1" indent="-228600">
              <a:lnSpc>
                <a:spcPct val="120000"/>
              </a:lnSpc>
              <a:spcBef>
                <a:spcPts val="500"/>
              </a:spcBef>
              <a:buSzPct val="100000"/>
              <a:buFont typeface="Arial" panose="020B0604020202090204"/>
              <a:buChar char="•"/>
              <a:defRPr sz="2400">
                <a:latin typeface="黑体"/>
                <a:ea typeface="黑体"/>
                <a:cs typeface="黑体"/>
                <a:sym typeface="黑体"/>
              </a:defRPr>
            </a:pPr>
            <a:r>
              <a:rPr sz="2000" dirty="0" err="1"/>
              <a:t>具备命令式语言特点的函数式编程语言灵活的函数功能，允许副作用和指令式编程的使用</a:t>
            </a:r>
            <a:endParaRPr sz="2000" dirty="0"/>
          </a:p>
          <a:p>
            <a:pPr marL="685800" lvl="1" indent="-228600">
              <a:lnSpc>
                <a:spcPct val="120000"/>
              </a:lnSpc>
              <a:spcBef>
                <a:spcPts val="500"/>
              </a:spcBef>
              <a:buSzPct val="100000"/>
              <a:buFont typeface="Arial" panose="020B0604020202090204"/>
              <a:buChar char="•"/>
              <a:defRPr sz="2400">
                <a:latin typeface="黑体"/>
                <a:ea typeface="黑体"/>
                <a:cs typeface="黑体"/>
                <a:sym typeface="黑体"/>
              </a:defRPr>
            </a:pPr>
            <a:r>
              <a:rPr sz="2000" dirty="0" err="1"/>
              <a:t>有并行扩展，可以用来写并行系统</a:t>
            </a:r>
            <a:endParaRPr sz="2000" dirty="0"/>
          </a:p>
          <a:p>
            <a:pPr marL="228600" indent="-228600">
              <a:lnSpc>
                <a:spcPct val="90000"/>
              </a:lnSpc>
              <a:spcBef>
                <a:spcPts val="1000"/>
              </a:spcBef>
              <a:buSzPct val="100000"/>
              <a:buFont typeface="Arial" panose="020B0604020202090204"/>
              <a:buChar char="•"/>
              <a:defRPr sz="3200">
                <a:latin typeface="黑体"/>
                <a:ea typeface="黑体"/>
                <a:cs typeface="黑体"/>
                <a:sym typeface="黑体"/>
              </a:defRPr>
            </a:pPr>
            <a:r>
              <a:rPr sz="2800" dirty="0"/>
              <a:t>Standard </a:t>
            </a:r>
            <a:r>
              <a:rPr sz="2800" dirty="0" err="1"/>
              <a:t>ML语言</a:t>
            </a:r>
            <a:r>
              <a:rPr sz="2800" dirty="0"/>
              <a:t>(20世纪90年代)</a:t>
            </a:r>
          </a:p>
          <a:p>
            <a:pPr marL="685800" lvl="1" indent="-228600">
              <a:spcBef>
                <a:spcPts val="500"/>
              </a:spcBef>
              <a:buSzPct val="100000"/>
              <a:buFont typeface="Arial" panose="020B0604020202090204"/>
              <a:buChar char="•"/>
              <a:defRPr sz="2400">
                <a:latin typeface="黑体"/>
                <a:ea typeface="黑体"/>
                <a:cs typeface="黑体"/>
                <a:sym typeface="黑体"/>
              </a:defRPr>
            </a:pPr>
            <a:r>
              <a:rPr sz="2000" dirty="0" err="1"/>
              <a:t>高阶函数、I</a:t>
            </a:r>
            <a:r>
              <a:rPr sz="2000" dirty="0"/>
              <a:t>/0机制、参数化的模块系统和完善的类型系统</a:t>
            </a:r>
          </a:p>
          <a:p>
            <a:pPr marL="685800" lvl="1" indent="-228600">
              <a:spcBef>
                <a:spcPts val="500"/>
              </a:spcBef>
              <a:buSzPct val="100000"/>
              <a:buFont typeface="Arial" panose="020B0604020202090204"/>
              <a:buChar char="•"/>
              <a:defRPr sz="2400">
                <a:latin typeface="黑体"/>
                <a:ea typeface="黑体"/>
                <a:cs typeface="黑体"/>
                <a:sym typeface="黑体"/>
              </a:defRPr>
            </a:pPr>
            <a:r>
              <a:rPr sz="2000" dirty="0" err="1"/>
              <a:t>交互式编译器，SML</a:t>
            </a:r>
            <a:r>
              <a:rPr sz="2000" dirty="0"/>
              <a:t>/</a:t>
            </a:r>
            <a:r>
              <a:rPr sz="2000" dirty="0" err="1"/>
              <a:t>NJ最著名</a:t>
            </a:r>
            <a:endParaRPr sz="2000" dirty="0"/>
          </a:p>
        </p:txBody>
      </p:sp>
      <p:sp>
        <p:nvSpPr>
          <p:cNvPr id="116" name="Peter Landin (牛津大学)"/>
          <p:cNvSpPr txBox="1"/>
          <p:nvPr/>
        </p:nvSpPr>
        <p:spPr>
          <a:xfrm>
            <a:off x="9535362" y="3067049"/>
            <a:ext cx="1544548" cy="739139"/>
          </a:xfrm>
          <a:prstGeom prst="rect">
            <a:avLst/>
          </a:prstGeom>
          <a:ln w="12700">
            <a:miter lim="400000"/>
          </a:ln>
        </p:spPr>
        <p:txBody>
          <a:bodyPr wrap="none" lIns="45718" tIns="45718" rIns="45718" bIns="45718">
            <a:spAutoFit/>
          </a:bodyPr>
          <a:lstStyle/>
          <a:p>
            <a:pPr algn="ctr">
              <a:defRPr sz="2000">
                <a:latin typeface="Arial" panose="020B0604020202090204"/>
                <a:ea typeface="Arial" panose="020B0604020202090204"/>
                <a:cs typeface="Arial" panose="020B0604020202090204"/>
                <a:sym typeface="Arial" panose="020B0604020202090204"/>
              </a:defRPr>
            </a:pPr>
            <a:r>
              <a:t>Peter Landin</a:t>
            </a:r>
            <a:br/>
            <a:r>
              <a:t>(</a:t>
            </a:r>
            <a:r>
              <a:rPr>
                <a:latin typeface="宋体"/>
                <a:ea typeface="宋体"/>
                <a:cs typeface="宋体"/>
                <a:sym typeface="宋体"/>
              </a:rPr>
              <a:t>牛津大学</a:t>
            </a:r>
            <a:r>
              <a:t>)</a:t>
            </a:r>
          </a:p>
        </p:txBody>
      </p:sp>
      <p:pic>
        <p:nvPicPr>
          <p:cNvPr id="117" name="image.jpeg" descr="image.jpeg"/>
          <p:cNvPicPr>
            <a:picLocks noChangeAspect="1"/>
          </p:cNvPicPr>
          <p:nvPr/>
        </p:nvPicPr>
        <p:blipFill>
          <a:blip r:embed="rId3"/>
          <a:stretch>
            <a:fillRect/>
          </a:stretch>
        </p:blipFill>
        <p:spPr>
          <a:xfrm>
            <a:off x="9334500" y="4119562"/>
            <a:ext cx="1714500" cy="1423989"/>
          </a:xfrm>
          <a:prstGeom prst="rect">
            <a:avLst/>
          </a:prstGeom>
          <a:ln w="12700">
            <a:miter lim="400000"/>
            <a:headEnd/>
            <a:tailEnd/>
          </a:ln>
        </p:spPr>
      </p:pic>
      <p:sp>
        <p:nvSpPr>
          <p:cNvPr id="118" name="Robin Milner (爱丁堡大学)"/>
          <p:cNvSpPr txBox="1"/>
          <p:nvPr/>
        </p:nvSpPr>
        <p:spPr>
          <a:xfrm>
            <a:off x="9412286" y="5680074"/>
            <a:ext cx="1543307" cy="739139"/>
          </a:xfrm>
          <a:prstGeom prst="rect">
            <a:avLst/>
          </a:prstGeom>
          <a:ln w="12700">
            <a:miter lim="400000"/>
          </a:ln>
        </p:spPr>
        <p:txBody>
          <a:bodyPr wrap="none" lIns="45718" tIns="45718" rIns="45718" bIns="45718">
            <a:spAutoFit/>
          </a:bodyPr>
          <a:lstStyle/>
          <a:p>
            <a:pPr>
              <a:defRPr sz="2000">
                <a:latin typeface="Arial" panose="020B0604020202090204"/>
                <a:ea typeface="Arial" panose="020B0604020202090204"/>
                <a:cs typeface="Arial" panose="020B0604020202090204"/>
                <a:sym typeface="Arial" panose="020B0604020202090204"/>
              </a:defRPr>
            </a:pPr>
            <a:r>
              <a:t>Robin Milner</a:t>
            </a:r>
            <a:br/>
            <a:r>
              <a:t>(</a:t>
            </a:r>
            <a:r>
              <a:rPr>
                <a:latin typeface="宋体"/>
                <a:ea typeface="宋体"/>
                <a:cs typeface="宋体"/>
                <a:sym typeface="宋体"/>
              </a:rPr>
              <a:t>爱丁堡大学</a:t>
            </a:r>
            <a:r>
              <a: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19E9F-DE01-E043-A8E3-7E82F75AEDB0}"/>
              </a:ext>
            </a:extLst>
          </p:cNvPr>
          <p:cNvSpPr>
            <a:spLocks noGrp="1"/>
          </p:cNvSpPr>
          <p:nvPr>
            <p:ph type="title"/>
          </p:nvPr>
        </p:nvSpPr>
        <p:spPr>
          <a:xfrm>
            <a:off x="862885" y="220870"/>
            <a:ext cx="9753601" cy="1668463"/>
          </a:xfrm>
        </p:spPr>
        <p:txBody>
          <a:bodyPr/>
          <a:lstStyle/>
          <a:p>
            <a:r>
              <a:rPr lang="zh-CN" altLang="en-US" dirty="0">
                <a:latin typeface="黑体"/>
                <a:ea typeface="黑体"/>
              </a:rPr>
              <a:t>头歌实验环境</a:t>
            </a:r>
          </a:p>
        </p:txBody>
      </p:sp>
      <p:sp>
        <p:nvSpPr>
          <p:cNvPr id="6" name="文本框 5">
            <a:extLst>
              <a:ext uri="{FF2B5EF4-FFF2-40B4-BE49-F238E27FC236}">
                <a16:creationId xmlns:a16="http://schemas.microsoft.com/office/drawing/2014/main" id="{47EC0E26-FF30-5648-B295-B1011937D996}"/>
              </a:ext>
            </a:extLst>
          </p:cNvPr>
          <p:cNvSpPr txBox="1"/>
          <p:nvPr/>
        </p:nvSpPr>
        <p:spPr>
          <a:xfrm>
            <a:off x="862884" y="1872593"/>
            <a:ext cx="9430555" cy="2031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endParaRPr lang="en-US" altLang="zh-CN" b="0" i="0" u="none" strike="noStrike" dirty="0">
              <a:solidFill>
                <a:srgbClr val="333333"/>
              </a:solidFill>
              <a:effectLst/>
              <a:latin typeface="-apple-system"/>
            </a:endParaRPr>
          </a:p>
          <a:p>
            <a:r>
              <a:rPr lang="zh-CN" altLang="en-US" b="0" i="0" u="none" strike="noStrike" dirty="0">
                <a:solidFill>
                  <a:srgbClr val="333333"/>
                </a:solidFill>
                <a:effectLst/>
                <a:latin typeface="-apple-system"/>
              </a:rPr>
              <a:t>顾琳老师邀请您加入头歌平台教学课堂</a:t>
            </a:r>
            <a:r>
              <a:rPr lang="en-US" altLang="zh-CN" b="0" i="0" u="none" strike="noStrike" dirty="0">
                <a:solidFill>
                  <a:srgbClr val="333333"/>
                </a:solidFill>
                <a:effectLst/>
                <a:latin typeface="-apple-system"/>
              </a:rPr>
              <a:t>-《</a:t>
            </a:r>
            <a:r>
              <a:rPr lang="zh-CN" altLang="en-US" b="0" i="0" u="none" strike="noStrike" dirty="0">
                <a:solidFill>
                  <a:srgbClr val="333333"/>
                </a:solidFill>
                <a:effectLst/>
                <a:latin typeface="-apple-system"/>
              </a:rPr>
              <a:t>函数式编程原理</a:t>
            </a:r>
            <a:r>
              <a:rPr lang="en-US" altLang="zh-CN" b="0" i="0" u="none" strike="noStrike" dirty="0">
                <a:solidFill>
                  <a:srgbClr val="333333"/>
                </a:solidFill>
                <a:effectLst/>
                <a:latin typeface="-apple-system"/>
              </a:rPr>
              <a:t>2023</a:t>
            </a:r>
            <a:r>
              <a:rPr lang="zh-CN" altLang="en-US" b="0" i="0" u="none" strike="noStrike" dirty="0">
                <a:solidFill>
                  <a:srgbClr val="333333"/>
                </a:solidFill>
                <a:effectLst/>
                <a:latin typeface="-apple-system"/>
              </a:rPr>
              <a:t>秋季</a:t>
            </a:r>
            <a:r>
              <a:rPr lang="en-US" altLang="zh-CN" b="0" i="0" u="none" strike="noStrike" dirty="0">
                <a:solidFill>
                  <a:srgbClr val="333333"/>
                </a:solidFill>
                <a:effectLst/>
                <a:latin typeface="-apple-system"/>
              </a:rPr>
              <a:t>》</a:t>
            </a:r>
          </a:p>
          <a:p>
            <a:r>
              <a:rPr lang="zh-CN" altLang="en-US" b="0" i="0" u="none" strike="noStrike" dirty="0">
                <a:solidFill>
                  <a:srgbClr val="333333"/>
                </a:solidFill>
                <a:effectLst/>
                <a:latin typeface="-apple-system"/>
              </a:rPr>
              <a:t>您可以访问下方的链接，以学生身份加入该教学课堂</a:t>
            </a:r>
            <a:endParaRPr lang="en-US" altLang="zh-CN" b="0" i="0" u="none" strike="noStrike" dirty="0">
              <a:solidFill>
                <a:srgbClr val="333333"/>
              </a:solidFill>
              <a:effectLst/>
              <a:latin typeface="-apple-system"/>
            </a:endParaRPr>
          </a:p>
          <a:p>
            <a:endParaRPr lang="en-US" altLang="zh-CN" dirty="0">
              <a:solidFill>
                <a:srgbClr val="333333"/>
              </a:solidFill>
              <a:latin typeface="-apple-system"/>
            </a:endParaRPr>
          </a:p>
          <a:p>
            <a:endParaRPr lang="en-US" altLang="zh-CN" b="0" i="0" u="none" strike="noStrike" dirty="0">
              <a:solidFill>
                <a:srgbClr val="333333"/>
              </a:solidFill>
              <a:effectLst/>
              <a:latin typeface="-apple-system"/>
            </a:endParaRPr>
          </a:p>
          <a:p>
            <a:r>
              <a:rPr lang="zh-CN" altLang="en-US" b="0" i="0" u="none" strike="noStrike" dirty="0">
                <a:solidFill>
                  <a:srgbClr val="333333"/>
                </a:solidFill>
                <a:effectLst/>
                <a:latin typeface="-apple-system"/>
              </a:rPr>
              <a:t>邀请码：</a:t>
            </a:r>
            <a:r>
              <a:rPr lang="en" altLang="zh-CN" b="0" i="0" u="none" strike="noStrike" dirty="0">
                <a:solidFill>
                  <a:srgbClr val="333333"/>
                </a:solidFill>
                <a:effectLst/>
                <a:latin typeface="-apple-system"/>
              </a:rPr>
              <a:t> ZCRW4</a:t>
            </a:r>
            <a:endParaRPr lang="zh-CN" altLang="en-US" b="0" i="0" u="none" strike="noStrike" dirty="0">
              <a:solidFill>
                <a:srgbClr val="333333"/>
              </a:solidFill>
              <a:effectLst/>
              <a:latin typeface="-apple-system"/>
            </a:endParaRPr>
          </a:p>
          <a:p>
            <a:r>
              <a:rPr lang="zh-CN" altLang="en-US" b="0" i="0" u="none" strike="noStrike" dirty="0">
                <a:solidFill>
                  <a:srgbClr val="333333"/>
                </a:solidFill>
                <a:effectLst/>
                <a:latin typeface="-apple-system"/>
              </a:rPr>
              <a:t>链接：</a:t>
            </a:r>
            <a:r>
              <a:rPr lang="en" altLang="zh-CN" b="0" i="0" u="none" strike="noStrike" dirty="0">
                <a:solidFill>
                  <a:srgbClr val="333333"/>
                </a:solidFill>
                <a:effectLst/>
                <a:latin typeface="-apple-system"/>
              </a:rPr>
              <a:t>https://</a:t>
            </a:r>
            <a:r>
              <a:rPr lang="en" altLang="zh-CN" b="0" i="0" u="none" strike="noStrike" dirty="0" err="1">
                <a:solidFill>
                  <a:srgbClr val="333333"/>
                </a:solidFill>
                <a:effectLst/>
                <a:latin typeface="-apple-system"/>
              </a:rPr>
              <a:t>www.educoder.net</a:t>
            </a:r>
            <a:r>
              <a:rPr lang="en" altLang="zh-CN" b="0" i="0" u="none" strike="noStrike" dirty="0">
                <a:solidFill>
                  <a:srgbClr val="333333"/>
                </a:solidFill>
                <a:effectLst/>
                <a:latin typeface="-apple-system"/>
              </a:rPr>
              <a:t>/classrooms/21364?code=ZCRW4</a:t>
            </a:r>
            <a:endParaRPr lang="zh-CN" altLang="en-US" dirty="0"/>
          </a:p>
        </p:txBody>
      </p:sp>
      <p:sp>
        <p:nvSpPr>
          <p:cNvPr id="9" name="文本框 8">
            <a:extLst>
              <a:ext uri="{FF2B5EF4-FFF2-40B4-BE49-F238E27FC236}">
                <a16:creationId xmlns:a16="http://schemas.microsoft.com/office/drawing/2014/main" id="{60F6101F-789A-D14C-8FCA-01F1017C87A2}"/>
              </a:ext>
            </a:extLst>
          </p:cNvPr>
          <p:cNvSpPr txBox="1"/>
          <p:nvPr/>
        </p:nvSpPr>
        <p:spPr>
          <a:xfrm>
            <a:off x="862884" y="4590612"/>
            <a:ext cx="9430555" cy="1015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zh-CN" altLang="en-US" sz="2000" b="1" dirty="0">
                <a:solidFill>
                  <a:srgbClr val="C00000"/>
                </a:solidFill>
                <a:latin typeface="-apple-system"/>
              </a:rPr>
              <a:t>注意：按时提交，情况说明</a:t>
            </a:r>
            <a:endParaRPr lang="en-US" altLang="zh-CN" sz="2000" b="1" dirty="0">
              <a:solidFill>
                <a:srgbClr val="C00000"/>
              </a:solidFill>
              <a:latin typeface="-apple-system"/>
            </a:endParaRPr>
          </a:p>
          <a:p>
            <a:endParaRPr lang="en-US" altLang="zh-CN" sz="2000" b="0" i="0" u="none" strike="noStrike" dirty="0">
              <a:solidFill>
                <a:srgbClr val="333333"/>
              </a:solidFill>
              <a:effectLst/>
              <a:latin typeface="-apple-system"/>
            </a:endParaRPr>
          </a:p>
          <a:p>
            <a:r>
              <a:rPr lang="zh-CN" altLang="en-US" sz="2000" b="1" i="0" u="none" strike="noStrike" dirty="0">
                <a:solidFill>
                  <a:srgbClr val="C00000"/>
                </a:solidFill>
                <a:effectLst/>
                <a:latin typeface="-apple-system"/>
              </a:rPr>
              <a:t>计分包括：平时作业、课堂实验，随堂小测，课程报告</a:t>
            </a:r>
          </a:p>
        </p:txBody>
      </p:sp>
    </p:spTree>
    <p:extLst>
      <p:ext uri="{BB962C8B-B14F-4D97-AF65-F5344CB8AC3E}">
        <p14:creationId xmlns:p14="http://schemas.microsoft.com/office/powerpoint/2010/main" val="297036660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FP语言：开创纯函数语言研究之先河"/>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FP语言：开创纯函数语言研究之先河</a:t>
            </a:r>
          </a:p>
        </p:txBody>
      </p:sp>
      <p:sp>
        <p:nvSpPr>
          <p:cNvPr id="121" name="1977年， ACM年会上获得计算机界最高奖：图灵奖 “Can Programming be Liberated from the von Neumann Style?: A Functional Style and Its Algebra of Programs”…"/>
          <p:cNvSpPr txBox="1">
            <a:spLocks noGrp="1"/>
          </p:cNvSpPr>
          <p:nvPr>
            <p:ph type="body" idx="4294967295"/>
          </p:nvPr>
        </p:nvSpPr>
        <p:spPr>
          <a:xfrm>
            <a:off x="706437" y="1690686"/>
            <a:ext cx="8601076" cy="4351340"/>
          </a:xfrm>
          <a:prstGeom prst="rect">
            <a:avLst/>
          </a:prstGeom>
        </p:spPr>
        <p:txBody>
          <a:bodyPr>
            <a:normAutofit/>
          </a:bodyPr>
          <a:lstStyle/>
          <a:p>
            <a:pPr marL="214630" indent="-214630" defTabSz="859155">
              <a:lnSpc>
                <a:spcPct val="100000"/>
              </a:lnSpc>
              <a:spcBef>
                <a:spcPts val="900"/>
              </a:spcBef>
              <a:defRPr sz="2600">
                <a:latin typeface="黑体"/>
                <a:ea typeface="黑体"/>
                <a:cs typeface="黑体"/>
                <a:sym typeface="黑体"/>
              </a:defRPr>
            </a:pPr>
            <a:r>
              <a:rPr dirty="0"/>
              <a:t>1977年，ACM年会上获得计算机界最高奖：图灵奖 “</a:t>
            </a:r>
            <a:r>
              <a:rPr dirty="0">
                <a:latin typeface="+mj-lt"/>
                <a:ea typeface="+mj-ea"/>
                <a:cs typeface="+mj-cs"/>
                <a:sym typeface="Calibri"/>
              </a:rPr>
              <a:t>Can Programming be Liberated from the von Neumann Style?: A Functional Style and Its Algebra of Programs</a:t>
            </a:r>
            <a:r>
              <a:rPr dirty="0"/>
              <a:t>”</a:t>
            </a:r>
          </a:p>
          <a:p>
            <a:pPr marL="214630" indent="-214630" defTabSz="859155">
              <a:lnSpc>
                <a:spcPct val="150000"/>
              </a:lnSpc>
              <a:spcBef>
                <a:spcPts val="900"/>
              </a:spcBef>
              <a:defRPr sz="2600">
                <a:latin typeface="黑体"/>
                <a:ea typeface="黑体"/>
                <a:cs typeface="黑体"/>
                <a:sym typeface="黑体"/>
              </a:defRPr>
            </a:pPr>
            <a:r>
              <a:rPr dirty="0" err="1"/>
              <a:t>取消了变量，用固定的泛函数结构和一些简单定义作为从现存函数构造新函数的唯一工具</a:t>
            </a:r>
            <a:endParaRPr dirty="0"/>
          </a:p>
          <a:p>
            <a:pPr marL="214630" indent="-214630" defTabSz="859155">
              <a:lnSpc>
                <a:spcPct val="150000"/>
              </a:lnSpc>
              <a:spcBef>
                <a:spcPts val="900"/>
              </a:spcBef>
              <a:defRPr sz="2600">
                <a:latin typeface="黑体"/>
                <a:ea typeface="黑体"/>
                <a:cs typeface="黑体"/>
                <a:sym typeface="黑体"/>
              </a:defRPr>
            </a:pPr>
            <a:r>
              <a:rPr dirty="0" err="1"/>
              <a:t>不是最早的函数式编程语言，但发明了</a:t>
            </a:r>
            <a:r>
              <a:rPr dirty="0" err="1">
                <a:latin typeface="+mj-lt"/>
                <a:ea typeface="+mj-ea"/>
                <a:cs typeface="+mj-cs"/>
                <a:sym typeface="Calibri"/>
              </a:rPr>
              <a:t>Functional</a:t>
            </a:r>
            <a:r>
              <a:rPr dirty="0">
                <a:latin typeface="+mj-lt"/>
                <a:ea typeface="+mj-ea"/>
                <a:cs typeface="+mj-cs"/>
                <a:sym typeface="Calibri"/>
              </a:rPr>
              <a:t> </a:t>
            </a:r>
            <a:r>
              <a:rPr dirty="0" err="1">
                <a:latin typeface="+mj-lt"/>
                <a:ea typeface="+mj-ea"/>
                <a:cs typeface="+mj-cs"/>
                <a:sym typeface="Calibri"/>
              </a:rPr>
              <a:t>programming</a:t>
            </a:r>
            <a:r>
              <a:rPr dirty="0" err="1"/>
              <a:t>这个概念</a:t>
            </a:r>
            <a:endParaRPr dirty="0"/>
          </a:p>
        </p:txBody>
      </p:sp>
      <p:pic>
        <p:nvPicPr>
          <p:cNvPr id="122" name="image.jpeg" descr="image.jpeg"/>
          <p:cNvPicPr>
            <a:picLocks noChangeAspect="1"/>
          </p:cNvPicPr>
          <p:nvPr/>
        </p:nvPicPr>
        <p:blipFill>
          <a:blip r:embed="rId3"/>
          <a:stretch>
            <a:fillRect/>
          </a:stretch>
        </p:blipFill>
        <p:spPr>
          <a:xfrm>
            <a:off x="9513886" y="2389186"/>
            <a:ext cx="2105027" cy="2514602"/>
          </a:xfrm>
          <a:prstGeom prst="rect">
            <a:avLst/>
          </a:prstGeom>
          <a:ln w="12700">
            <a:miter lim="400000"/>
            <a:headEnd/>
            <a:tailEnd/>
          </a:ln>
        </p:spPr>
      </p:pic>
      <p:sp>
        <p:nvSpPr>
          <p:cNvPr id="123" name="John Backus(美国)"/>
          <p:cNvSpPr txBox="1"/>
          <p:nvPr/>
        </p:nvSpPr>
        <p:spPr>
          <a:xfrm>
            <a:off x="9383711" y="5138737"/>
            <a:ext cx="2235606" cy="447039"/>
          </a:xfrm>
          <a:prstGeom prst="rect">
            <a:avLst/>
          </a:prstGeom>
          <a:ln w="12700">
            <a:miter lim="400000"/>
          </a:ln>
        </p:spPr>
        <p:txBody>
          <a:bodyPr wrap="none" lIns="45718" tIns="45718" rIns="45718" bIns="45718">
            <a:spAutoFit/>
          </a:bodyPr>
          <a:lstStyle/>
          <a:p>
            <a:pPr>
              <a:defRPr sz="2000">
                <a:latin typeface="Arial" panose="020B0604020202090204"/>
                <a:ea typeface="Arial" panose="020B0604020202090204"/>
                <a:cs typeface="Arial" panose="020B0604020202090204"/>
                <a:sym typeface="Arial" panose="020B0604020202090204"/>
              </a:defRPr>
            </a:pPr>
            <a:r>
              <a:t>John Backus(</a:t>
            </a:r>
            <a:r>
              <a:rPr>
                <a:latin typeface="宋体"/>
                <a:ea typeface="宋体"/>
                <a:cs typeface="宋体"/>
                <a:sym typeface="宋体"/>
              </a:rPr>
              <a:t>美国</a:t>
            </a:r>
            <a:r>
              <a: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函数式语言家族及主要成员"/>
          <p:cNvSpPr txBox="1">
            <a:spLocks noGrp="1"/>
          </p:cNvSpPr>
          <p:nvPr>
            <p:ph type="title" idx="4294967295"/>
          </p:nvPr>
        </p:nvSpPr>
        <p:spPr>
          <a:xfrm>
            <a:off x="0" y="212725"/>
            <a:ext cx="10515600" cy="1254125"/>
          </a:xfrm>
          <a:prstGeom prst="rect">
            <a:avLst/>
          </a:prstGeom>
        </p:spPr>
        <p:txBody>
          <a:bodyPr>
            <a:normAutofit/>
          </a:bodyPr>
          <a:lstStyle>
            <a:lvl1pPr>
              <a:defRPr>
                <a:latin typeface="黑体"/>
                <a:ea typeface="黑体"/>
                <a:cs typeface="黑体"/>
                <a:sym typeface="黑体"/>
              </a:defRPr>
            </a:lvl1pPr>
          </a:lstStyle>
          <a:p>
            <a:r>
              <a:t>函数式语言家族及主要成员</a:t>
            </a:r>
          </a:p>
        </p:txBody>
      </p:sp>
      <p:pic>
        <p:nvPicPr>
          <p:cNvPr id="128" name="image.pdf" descr="image.pdf"/>
          <p:cNvPicPr>
            <a:picLocks noChangeAspect="1"/>
          </p:cNvPicPr>
          <p:nvPr/>
        </p:nvPicPr>
        <p:blipFill>
          <a:blip r:embed="rId3"/>
          <a:stretch>
            <a:fillRect/>
          </a:stretch>
        </p:blipFill>
        <p:spPr>
          <a:xfrm>
            <a:off x="6348412" y="473075"/>
            <a:ext cx="5843588" cy="4238625"/>
          </a:xfrm>
          <a:prstGeom prst="rect">
            <a:avLst/>
          </a:prstGeom>
          <a:ln w="12700">
            <a:miter lim="400000"/>
            <a:headEnd/>
            <a:tailEnd/>
          </a:ln>
        </p:spPr>
      </p:pic>
      <p:pic>
        <p:nvPicPr>
          <p:cNvPr id="129" name="image.png" descr="image.png"/>
          <p:cNvPicPr>
            <a:picLocks noChangeAspect="1"/>
          </p:cNvPicPr>
          <p:nvPr/>
        </p:nvPicPr>
        <p:blipFill>
          <a:blip r:embed="rId4"/>
          <a:stretch>
            <a:fillRect/>
          </a:stretch>
        </p:blipFill>
        <p:spPr>
          <a:xfrm>
            <a:off x="1312861" y="2078904"/>
            <a:ext cx="6307139" cy="3662796"/>
          </a:xfrm>
          <a:prstGeom prst="rect">
            <a:avLst/>
          </a:prstGeom>
          <a:ln w="12700">
            <a:miter lim="400000"/>
            <a:headEnd/>
            <a:tailEnd/>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函数式编程语言的兴衰"/>
          <p:cNvSpPr txBox="1">
            <a:spLocks noGrp="1"/>
          </p:cNvSpPr>
          <p:nvPr>
            <p:ph type="title" idx="4294967295"/>
          </p:nvPr>
        </p:nvSpPr>
        <p:spPr>
          <a:xfrm>
            <a:off x="838200" y="365125"/>
            <a:ext cx="10515600" cy="968375"/>
          </a:xfrm>
          <a:prstGeom prst="rect">
            <a:avLst/>
          </a:prstGeom>
        </p:spPr>
        <p:txBody>
          <a:bodyPr>
            <a:normAutofit/>
          </a:bodyPr>
          <a:lstStyle>
            <a:lvl1pPr>
              <a:defRPr>
                <a:latin typeface="黑体"/>
                <a:ea typeface="黑体"/>
                <a:cs typeface="黑体"/>
                <a:sym typeface="黑体"/>
              </a:defRPr>
            </a:lvl1pPr>
          </a:lstStyle>
          <a:p>
            <a:r>
              <a:t>函数式编程语言的兴衰</a:t>
            </a:r>
          </a:p>
        </p:txBody>
      </p:sp>
      <p:sp>
        <p:nvSpPr>
          <p:cNvPr id="134" name="2000年以前的没落…"/>
          <p:cNvSpPr txBox="1">
            <a:spLocks noGrp="1"/>
          </p:cNvSpPr>
          <p:nvPr>
            <p:ph type="body" idx="4294967295"/>
          </p:nvPr>
        </p:nvSpPr>
        <p:spPr>
          <a:xfrm>
            <a:off x="1143000" y="1828799"/>
            <a:ext cx="10515600" cy="4351340"/>
          </a:xfrm>
          <a:prstGeom prst="rect">
            <a:avLst/>
          </a:prstGeom>
        </p:spPr>
        <p:txBody>
          <a:bodyPr>
            <a:normAutofit/>
          </a:bodyPr>
          <a:lstStyle/>
          <a:p>
            <a:pPr marL="164465" indent="-164465" defTabSz="657860">
              <a:lnSpc>
                <a:spcPct val="110000"/>
              </a:lnSpc>
              <a:spcBef>
                <a:spcPts val="700"/>
              </a:spcBef>
              <a:defRPr sz="2000">
                <a:latin typeface="黑体"/>
                <a:ea typeface="黑体"/>
                <a:cs typeface="黑体"/>
                <a:sym typeface="黑体"/>
              </a:defRPr>
            </a:pPr>
            <a:r>
              <a:rPr dirty="0"/>
              <a:t>2000年以前的没落</a:t>
            </a:r>
          </a:p>
          <a:p>
            <a:pPr marL="494030" lvl="1" indent="-164465" defTabSz="657860">
              <a:lnSpc>
                <a:spcPct val="110000"/>
              </a:lnSpc>
              <a:spcBef>
                <a:spcPts val="300"/>
              </a:spcBef>
              <a:defRPr sz="1700">
                <a:latin typeface="黑体"/>
                <a:ea typeface="黑体"/>
                <a:cs typeface="黑体"/>
                <a:sym typeface="黑体"/>
              </a:defRPr>
            </a:pPr>
            <a:r>
              <a:rPr dirty="0" err="1"/>
              <a:t>自身缺点：慢，消耗更多的资源</a:t>
            </a:r>
            <a:endParaRPr dirty="0"/>
          </a:p>
          <a:p>
            <a:pPr marL="494030" lvl="1" indent="-164465" defTabSz="657860">
              <a:lnSpc>
                <a:spcPct val="110000"/>
              </a:lnSpc>
              <a:spcBef>
                <a:spcPts val="300"/>
              </a:spcBef>
              <a:defRPr sz="1700">
                <a:latin typeface="黑体"/>
                <a:ea typeface="黑体"/>
                <a:cs typeface="黑体"/>
                <a:sym typeface="黑体"/>
              </a:defRPr>
            </a:pPr>
            <a:r>
              <a:rPr dirty="0" err="1"/>
              <a:t>外界因素：面向对象编程的崛起</a:t>
            </a:r>
            <a:endParaRPr dirty="0"/>
          </a:p>
          <a:p>
            <a:pPr marL="494030" lvl="1" indent="-164465" defTabSz="657860">
              <a:lnSpc>
                <a:spcPct val="110000"/>
              </a:lnSpc>
              <a:spcBef>
                <a:spcPts val="300"/>
              </a:spcBef>
              <a:defRPr sz="1700">
                <a:latin typeface="黑体"/>
                <a:ea typeface="黑体"/>
                <a:cs typeface="黑体"/>
                <a:sym typeface="黑体"/>
              </a:defRPr>
            </a:pPr>
            <a:r>
              <a:rPr dirty="0" err="1"/>
              <a:t>一直被学术界重视，很少应用到业界</a:t>
            </a:r>
            <a:endParaRPr dirty="0"/>
          </a:p>
          <a:p>
            <a:pPr marL="164465" indent="-164465" defTabSz="657860">
              <a:lnSpc>
                <a:spcPct val="110000"/>
              </a:lnSpc>
              <a:spcBef>
                <a:spcPts val="700"/>
              </a:spcBef>
              <a:defRPr sz="2000">
                <a:latin typeface="黑体"/>
                <a:ea typeface="黑体"/>
                <a:cs typeface="黑体"/>
                <a:sym typeface="黑体"/>
              </a:defRPr>
            </a:pPr>
            <a:r>
              <a:rPr dirty="0"/>
              <a:t>2000年以后的兴盛</a:t>
            </a:r>
          </a:p>
          <a:p>
            <a:pPr marL="494030" lvl="1" indent="-164465" defTabSz="657860">
              <a:lnSpc>
                <a:spcPct val="110000"/>
              </a:lnSpc>
              <a:spcBef>
                <a:spcPts val="300"/>
              </a:spcBef>
              <a:defRPr sz="1700">
                <a:latin typeface="黑体"/>
                <a:ea typeface="黑体"/>
                <a:cs typeface="黑体"/>
                <a:sym typeface="黑体"/>
              </a:defRPr>
            </a:pPr>
            <a:r>
              <a:rPr dirty="0" err="1"/>
              <a:t>摩尔定律失效，芯片工艺限制</a:t>
            </a:r>
            <a:endParaRPr dirty="0"/>
          </a:p>
          <a:p>
            <a:pPr marL="494030" lvl="1" indent="-164465" defTabSz="657860">
              <a:lnSpc>
                <a:spcPct val="110000"/>
              </a:lnSpc>
              <a:spcBef>
                <a:spcPts val="300"/>
              </a:spcBef>
              <a:defRPr sz="1700">
                <a:latin typeface="黑体"/>
                <a:ea typeface="黑体"/>
                <a:cs typeface="黑体"/>
                <a:sym typeface="黑体"/>
              </a:defRPr>
            </a:pPr>
            <a:r>
              <a:rPr dirty="0" err="1"/>
              <a:t>多核计算机的诞生，并发与数据共享需求</a:t>
            </a:r>
            <a:endParaRPr dirty="0"/>
          </a:p>
          <a:p>
            <a:pPr marL="494030" lvl="1" indent="-164465" defTabSz="657860">
              <a:lnSpc>
                <a:spcPct val="110000"/>
              </a:lnSpc>
              <a:spcBef>
                <a:spcPts val="300"/>
              </a:spcBef>
              <a:defRPr sz="1700">
                <a:latin typeface="黑体"/>
                <a:ea typeface="黑体"/>
                <a:cs typeface="黑体"/>
                <a:sym typeface="黑体"/>
              </a:defRPr>
            </a:pPr>
            <a:r>
              <a:rPr dirty="0" err="1"/>
              <a:t>命令式编程的天生缺陷</a:t>
            </a:r>
            <a:r>
              <a:rPr dirty="0"/>
              <a:t> vs. </a:t>
            </a:r>
            <a:r>
              <a:rPr dirty="0" err="1"/>
              <a:t>函数式编程的优势</a:t>
            </a:r>
            <a:endParaRPr dirty="0"/>
          </a:p>
          <a:p>
            <a:pPr marL="494030" lvl="1" indent="-164465" defTabSz="657860">
              <a:lnSpc>
                <a:spcPct val="110000"/>
              </a:lnSpc>
              <a:spcBef>
                <a:spcPts val="300"/>
              </a:spcBef>
              <a:defRPr sz="1700">
                <a:latin typeface="黑体"/>
                <a:ea typeface="黑体"/>
                <a:cs typeface="黑体"/>
                <a:sym typeface="黑体"/>
              </a:defRPr>
            </a:pPr>
            <a:r>
              <a:rPr dirty="0" err="1"/>
              <a:t>走出实验室，为业界所用</a:t>
            </a:r>
            <a:endParaRPr dirty="0"/>
          </a:p>
          <a:p>
            <a:pPr marL="494030" lvl="1" indent="-164465" defTabSz="657860">
              <a:lnSpc>
                <a:spcPct val="110000"/>
              </a:lnSpc>
              <a:spcBef>
                <a:spcPts val="300"/>
              </a:spcBef>
              <a:defRPr sz="1700">
                <a:latin typeface="黑体"/>
                <a:ea typeface="黑体"/>
                <a:cs typeface="黑体"/>
                <a:sym typeface="黑体"/>
              </a:defRPr>
            </a:pPr>
            <a:endParaRPr dirty="0"/>
          </a:p>
          <a:p>
            <a:pPr marL="494030" lvl="1" indent="-164465" defTabSz="657860">
              <a:lnSpc>
                <a:spcPct val="110000"/>
              </a:lnSpc>
              <a:spcBef>
                <a:spcPts val="300"/>
              </a:spcBef>
              <a:defRPr sz="1700">
                <a:latin typeface="黑体"/>
                <a:ea typeface="黑体"/>
                <a:cs typeface="黑体"/>
                <a:sym typeface="黑体"/>
              </a:defRPr>
            </a:pPr>
            <a:r>
              <a:rPr dirty="0" err="1"/>
              <a:t>工业和商业应用，如符号数学、统计、金融分析等</a:t>
            </a:r>
            <a:endParaRPr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函数式编程语言的兴衰"/>
          <p:cNvSpPr txBox="1">
            <a:spLocks noGrp="1"/>
          </p:cNvSpPr>
          <p:nvPr>
            <p:ph type="title" idx="4294967295"/>
          </p:nvPr>
        </p:nvSpPr>
        <p:spPr>
          <a:xfrm>
            <a:off x="838200" y="365125"/>
            <a:ext cx="10515600" cy="968375"/>
          </a:xfrm>
          <a:prstGeom prst="rect">
            <a:avLst/>
          </a:prstGeom>
        </p:spPr>
        <p:txBody>
          <a:bodyPr>
            <a:normAutofit/>
          </a:bodyPr>
          <a:lstStyle>
            <a:lvl1pPr>
              <a:defRPr>
                <a:latin typeface="黑体"/>
                <a:ea typeface="黑体"/>
                <a:cs typeface="黑体"/>
                <a:sym typeface="黑体"/>
              </a:defRPr>
            </a:lvl1pPr>
          </a:lstStyle>
          <a:p>
            <a:r>
              <a:t>函数式编程语言的兴衰</a:t>
            </a:r>
          </a:p>
        </p:txBody>
      </p:sp>
      <p:sp>
        <p:nvSpPr>
          <p:cNvPr id="139" name="由于命令式编程语言也可以通过类似函数指针的方式来实现高阶函数，函数式的最主要的好处主要是不可变性带来的。没有可变的状态，函数就是引用透明（Referential transparency）的和没有副作用（No Side Effect）。…"/>
          <p:cNvSpPr txBox="1"/>
          <p:nvPr/>
        </p:nvSpPr>
        <p:spPr>
          <a:xfrm>
            <a:off x="1187377" y="1459231"/>
            <a:ext cx="10289725" cy="3964939"/>
          </a:xfrm>
          <a:prstGeom prst="rect">
            <a:avLst/>
          </a:prstGeom>
          <a:ln w="12700">
            <a:miter lim="400000"/>
          </a:ln>
        </p:spPr>
        <p:txBody>
          <a:bodyPr lIns="45718" tIns="45718" rIns="45718" bIns="45718">
            <a:spAutoFit/>
          </a:bodyPr>
          <a:lstStyle/>
          <a:p>
            <a:r>
              <a:t>由于命令式编程语言也可以通过类似函数指针的方式来实现高阶函数，函数式的最主要的好处主要是不可变性带来的。没有可变的状态，函数就是引用透明（Referential transparency）的和没有副作用（No Side Effect）。</a:t>
            </a:r>
          </a:p>
          <a:p>
            <a:endParaRPr/>
          </a:p>
          <a:p>
            <a:r>
              <a:t>1）函数即不依赖外部的状态也不修改外部的状态，函数调用的结果不依赖调用的时间和位置，这样写的代码容易进行推理，不容易出错。这使得单元测试和调试都更容易。</a:t>
            </a:r>
          </a:p>
          <a:p>
            <a:r>
              <a:t>2）由于（多个线程之间）不共享状态，不会造成资源争用(Race condition)，也就不需要用锁来保护可变状态，也就不会出现死锁，这样可以更好地并发起来，尤其是在对称多处理器（SMP）架构下能够更好地利用多个处理器（核）提供的并行处理能力。</a:t>
            </a:r>
          </a:p>
          <a:p>
            <a:endParaRPr/>
          </a:p>
          <a:p>
            <a:endParaRPr/>
          </a:p>
          <a:p>
            <a:endParaRPr/>
          </a:p>
        </p:txBody>
      </p:sp>
      <p:sp>
        <p:nvSpPr>
          <p:cNvPr id="140" name="cpu的性能提升将体现在核数增加，并行程序速度会越来越快。…"/>
          <p:cNvSpPr txBox="1"/>
          <p:nvPr/>
        </p:nvSpPr>
        <p:spPr>
          <a:xfrm>
            <a:off x="2034687" y="4773931"/>
            <a:ext cx="8933104" cy="1183740"/>
          </a:xfrm>
          <a:prstGeom prst="rect">
            <a:avLst/>
          </a:prstGeom>
          <a:ln w="12700">
            <a:miter lim="400000"/>
          </a:ln>
        </p:spPr>
        <p:txBody>
          <a:bodyPr wrap="none" lIns="45718" tIns="45718" rIns="45718" bIns="45718">
            <a:spAutoFit/>
          </a:bodyPr>
          <a:lstStyle/>
          <a:p>
            <a:pPr marL="150495" indent="-150495" defTabSz="457200">
              <a:lnSpc>
                <a:spcPct val="120000"/>
              </a:lnSpc>
              <a:buSzPct val="100000"/>
              <a:buChar char="•"/>
              <a:defRPr>
                <a:solidFill>
                  <a:srgbClr val="FF2600"/>
                </a:solidFill>
                <a:latin typeface="Helvetica Neue" panose="02000503000000020004"/>
                <a:ea typeface="Helvetica Neue" panose="02000503000000020004"/>
                <a:cs typeface="Helvetica Neue" panose="02000503000000020004"/>
                <a:sym typeface="Helvetica Neue" panose="02000503000000020004"/>
              </a:defRPr>
            </a:pPr>
            <a:r>
              <a:t>cpu的性能提升将体现在核数增加，并行程序速度会越来越快。 </a:t>
            </a:r>
          </a:p>
          <a:p>
            <a:pPr marL="150495" indent="-150495" defTabSz="457200">
              <a:lnSpc>
                <a:spcPct val="120000"/>
              </a:lnSpc>
              <a:buSzPct val="100000"/>
              <a:buChar char="•"/>
              <a:defRPr>
                <a:solidFill>
                  <a:srgbClr val="FF2600"/>
                </a:solidFill>
                <a:latin typeface="Helvetica Neue" panose="02000503000000020004"/>
                <a:ea typeface="Helvetica Neue" panose="02000503000000020004"/>
                <a:cs typeface="Helvetica Neue" panose="02000503000000020004"/>
                <a:sym typeface="Helvetica Neue" panose="02000503000000020004"/>
              </a:defRPr>
            </a:pPr>
            <a:r>
              <a:t>出于对效率，安全，稳定以及运行速度的追求，在多核cpu上并行的编程是大势所在。</a:t>
            </a:r>
          </a:p>
          <a:p>
            <a:pPr marL="150495" indent="-150495" defTabSz="457200">
              <a:lnSpc>
                <a:spcPct val="120000"/>
              </a:lnSpc>
              <a:buSzPct val="100000"/>
              <a:buChar char="•"/>
              <a:defRPr>
                <a:solidFill>
                  <a:srgbClr val="FF2600"/>
                </a:solidFill>
                <a:latin typeface="Helvetica Neue" panose="02000503000000020004"/>
                <a:ea typeface="Helvetica Neue" panose="02000503000000020004"/>
                <a:cs typeface="Helvetica Neue" panose="02000503000000020004"/>
                <a:sym typeface="Helvetica Neue" panose="02000503000000020004"/>
              </a:defRPr>
            </a:pPr>
            <a:r>
              <a:t>并行的程序的写法的核心就是找出不能并行的地方，其他地方都尽量并行。</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图灵机 vs. λ演算 命令式语言 vs. 函数式语言"/>
          <p:cNvSpPr txBox="1">
            <a:spLocks noGrp="1"/>
          </p:cNvSpPr>
          <p:nvPr>
            <p:ph type="title" idx="4294967295"/>
          </p:nvPr>
        </p:nvSpPr>
        <p:spPr>
          <a:xfrm>
            <a:off x="838200" y="365125"/>
            <a:ext cx="10515600" cy="1325563"/>
          </a:xfrm>
          <a:prstGeom prst="rect">
            <a:avLst/>
          </a:prstGeom>
        </p:spPr>
        <p:txBody>
          <a:bodyPr>
            <a:normAutofit/>
          </a:bodyPr>
          <a:lstStyle/>
          <a:p>
            <a:pPr defTabSz="758825">
              <a:defRPr sz="3600">
                <a:latin typeface="黑体"/>
                <a:ea typeface="黑体"/>
                <a:cs typeface="黑体"/>
                <a:sym typeface="黑体"/>
              </a:defRPr>
            </a:pPr>
            <a:r>
              <a:t>图灵机 vs. λ演算</a:t>
            </a:r>
            <a:br/>
            <a:r>
              <a:t>命令式语言 vs. 函数式语言</a:t>
            </a:r>
          </a:p>
        </p:txBody>
      </p:sp>
      <p:sp>
        <p:nvSpPr>
          <p:cNvPr id="145" name="图灵机和命令式语言…"/>
          <p:cNvSpPr txBox="1">
            <a:spLocks noGrp="1"/>
          </p:cNvSpPr>
          <p:nvPr>
            <p:ph type="body" idx="4294967295"/>
          </p:nvPr>
        </p:nvSpPr>
        <p:spPr>
          <a:xfrm>
            <a:off x="665162" y="1911350"/>
            <a:ext cx="10515601" cy="4594225"/>
          </a:xfrm>
          <a:prstGeom prst="rect">
            <a:avLst/>
          </a:prstGeom>
        </p:spPr>
        <p:txBody>
          <a:bodyPr>
            <a:normAutofit/>
          </a:bodyPr>
          <a:lstStyle/>
          <a:p>
            <a:pPr marL="205740" indent="-205740" defTabSz="822325">
              <a:spcBef>
                <a:spcPts val="900"/>
              </a:spcBef>
              <a:defRPr sz="2500">
                <a:latin typeface="黑体"/>
                <a:ea typeface="黑体"/>
                <a:cs typeface="黑体"/>
                <a:sym typeface="黑体"/>
              </a:defRPr>
            </a:pPr>
            <a:r>
              <a:t>图灵机和命令式语言</a:t>
            </a:r>
          </a:p>
          <a:p>
            <a:pPr marL="617220" lvl="1" indent="-205740" defTabSz="822325">
              <a:lnSpc>
                <a:spcPct val="125000"/>
              </a:lnSpc>
              <a:spcBef>
                <a:spcPts val="400"/>
              </a:spcBef>
              <a:defRPr sz="2100">
                <a:latin typeface="黑体"/>
                <a:ea typeface="黑体"/>
                <a:cs typeface="黑体"/>
                <a:sym typeface="黑体"/>
              </a:defRPr>
            </a:pPr>
            <a:r>
              <a:t>遵循图灵机模型，核心概念是命令</a:t>
            </a:r>
          </a:p>
          <a:p>
            <a:pPr marL="617220" lvl="1" indent="-205740" defTabSz="822325">
              <a:lnSpc>
                <a:spcPct val="125000"/>
              </a:lnSpc>
              <a:spcBef>
                <a:spcPts val="400"/>
              </a:spcBef>
              <a:defRPr sz="2100">
                <a:latin typeface="黑体"/>
                <a:ea typeface="黑体"/>
                <a:cs typeface="黑体"/>
                <a:sym typeface="黑体"/>
              </a:defRPr>
            </a:pPr>
            <a:r>
              <a:t>通过修改存储器的值而产生</a:t>
            </a:r>
            <a:r>
              <a:rPr>
                <a:solidFill>
                  <a:srgbClr val="2F5597"/>
                </a:solidFill>
              </a:rPr>
              <a:t>副作用</a:t>
            </a:r>
            <a:r>
              <a:t>的方式去影响后续的计算</a:t>
            </a:r>
          </a:p>
          <a:p>
            <a:pPr marL="617220" lvl="1" indent="-205740" defTabSz="822325">
              <a:lnSpc>
                <a:spcPct val="125000"/>
              </a:lnSpc>
              <a:spcBef>
                <a:spcPts val="400"/>
              </a:spcBef>
              <a:defRPr sz="2100">
                <a:latin typeface="黑体"/>
                <a:ea typeface="黑体"/>
                <a:cs typeface="黑体"/>
                <a:sym typeface="黑体"/>
              </a:defRPr>
            </a:pPr>
            <a:r>
              <a:t>命令式程序的“函数”有副作用，如改变全局变量</a:t>
            </a:r>
          </a:p>
          <a:p>
            <a:pPr marL="205740" indent="-205740" defTabSz="822325">
              <a:spcBef>
                <a:spcPts val="900"/>
              </a:spcBef>
              <a:defRPr sz="2500">
                <a:latin typeface="黑体"/>
                <a:ea typeface="黑体"/>
                <a:cs typeface="黑体"/>
                <a:sym typeface="黑体"/>
              </a:defRPr>
            </a:pPr>
            <a:endParaRPr/>
          </a:p>
          <a:p>
            <a:pPr marL="205740" indent="-205740" defTabSz="822325">
              <a:spcBef>
                <a:spcPts val="900"/>
              </a:spcBef>
              <a:defRPr sz="2500">
                <a:latin typeface="黑体"/>
                <a:ea typeface="黑体"/>
                <a:cs typeface="黑体"/>
                <a:sym typeface="黑体"/>
              </a:defRPr>
            </a:pPr>
            <a:r>
              <a:t>λ演算和函数式语言</a:t>
            </a:r>
          </a:p>
          <a:p>
            <a:pPr marL="617220" lvl="1" indent="-205740" defTabSz="822325">
              <a:lnSpc>
                <a:spcPct val="125000"/>
              </a:lnSpc>
              <a:spcBef>
                <a:spcPts val="400"/>
              </a:spcBef>
              <a:defRPr sz="2100">
                <a:latin typeface="黑体"/>
                <a:ea typeface="黑体"/>
                <a:cs typeface="黑体"/>
                <a:sym typeface="黑体"/>
              </a:defRPr>
            </a:pPr>
            <a:r>
              <a:t>一切皆函数，即用函数组合的方式描述计算过程</a:t>
            </a:r>
          </a:p>
          <a:p>
            <a:pPr marL="617220" lvl="1" indent="-205740" defTabSz="822325">
              <a:lnSpc>
                <a:spcPct val="125000"/>
              </a:lnSpc>
              <a:spcBef>
                <a:spcPts val="400"/>
              </a:spcBef>
              <a:defRPr sz="2100">
                <a:latin typeface="黑体"/>
                <a:ea typeface="黑体"/>
                <a:cs typeface="黑体"/>
                <a:sym typeface="黑体"/>
              </a:defRPr>
            </a:pPr>
            <a:r>
              <a:t>避免繁琐的内存管理</a:t>
            </a:r>
          </a:p>
          <a:p>
            <a:pPr marL="617220" lvl="1" indent="-205740" defTabSz="822325">
              <a:lnSpc>
                <a:spcPct val="125000"/>
              </a:lnSpc>
              <a:spcBef>
                <a:spcPts val="400"/>
              </a:spcBef>
              <a:defRPr sz="2100">
                <a:latin typeface="黑体"/>
                <a:ea typeface="黑体"/>
                <a:cs typeface="黑体"/>
                <a:sym typeface="黑体"/>
              </a:defRPr>
            </a:pPr>
            <a:r>
              <a:t>函数的结果仅仅依赖于提供给它的参数</a:t>
            </a:r>
          </a:p>
        </p:txBody>
      </p:sp>
      <p:grpSp>
        <p:nvGrpSpPr>
          <p:cNvPr id="148" name="成组"/>
          <p:cNvGrpSpPr/>
          <p:nvPr/>
        </p:nvGrpSpPr>
        <p:grpSpPr>
          <a:xfrm>
            <a:off x="6059749" y="1453928"/>
            <a:ext cx="5722678" cy="1396634"/>
            <a:chOff x="0" y="0"/>
            <a:chExt cx="5722677" cy="1396633"/>
          </a:xfrm>
        </p:grpSpPr>
        <p:sp>
          <p:nvSpPr>
            <p:cNvPr id="146" name="形状"/>
            <p:cNvSpPr/>
            <p:nvPr/>
          </p:nvSpPr>
          <p:spPr>
            <a:xfrm>
              <a:off x="-1" y="113188"/>
              <a:ext cx="5722679" cy="1283446"/>
            </a:xfrm>
            <a:custGeom>
              <a:avLst/>
              <a:gdLst/>
              <a:ahLst/>
              <a:cxnLst>
                <a:cxn ang="0">
                  <a:pos x="wd2" y="hd2"/>
                </a:cxn>
                <a:cxn ang="5400000">
                  <a:pos x="wd2" y="hd2"/>
                </a:cxn>
                <a:cxn ang="10800000">
                  <a:pos x="wd2" y="hd2"/>
                </a:cxn>
                <a:cxn ang="16200000">
                  <a:pos x="wd2" y="hd2"/>
                </a:cxn>
              </a:cxnLst>
              <a:rect l="0" t="0" r="r" b="b"/>
              <a:pathLst>
                <a:path w="21600" h="21600" extrusionOk="0">
                  <a:moveTo>
                    <a:pt x="4473" y="0"/>
                  </a:moveTo>
                  <a:cubicBezTo>
                    <a:pt x="2581" y="0"/>
                    <a:pt x="1048" y="1409"/>
                    <a:pt x="1048" y="3148"/>
                  </a:cubicBezTo>
                  <a:lnTo>
                    <a:pt x="1048" y="15741"/>
                  </a:lnTo>
                  <a:cubicBezTo>
                    <a:pt x="1048" y="17480"/>
                    <a:pt x="2581" y="18889"/>
                    <a:pt x="4473" y="18889"/>
                  </a:cubicBezTo>
                  <a:lnTo>
                    <a:pt x="0" y="21600"/>
                  </a:lnTo>
                  <a:lnTo>
                    <a:pt x="9611" y="18889"/>
                  </a:lnTo>
                  <a:lnTo>
                    <a:pt x="18175" y="18889"/>
                  </a:lnTo>
                  <a:cubicBezTo>
                    <a:pt x="20066" y="18889"/>
                    <a:pt x="21600" y="17480"/>
                    <a:pt x="21600" y="15741"/>
                  </a:cubicBezTo>
                  <a:lnTo>
                    <a:pt x="21600" y="3148"/>
                  </a:lnTo>
                  <a:cubicBezTo>
                    <a:pt x="21600" y="1409"/>
                    <a:pt x="20066" y="0"/>
                    <a:pt x="18175" y="0"/>
                  </a:cubicBezTo>
                  <a:lnTo>
                    <a:pt x="4473" y="0"/>
                  </a:lnTo>
                  <a:close/>
                </a:path>
              </a:pathLst>
            </a:custGeom>
            <a:solidFill>
              <a:srgbClr val="FFF2CC"/>
            </a:solidFill>
            <a:ln w="12700" cap="flat">
              <a:solidFill>
                <a:srgbClr val="41719C"/>
              </a:solidFill>
              <a:prstDash val="solid"/>
              <a:round/>
            </a:ln>
            <a:effectLst/>
          </p:spPr>
          <p:txBody>
            <a:bodyPr wrap="square" lIns="45718" tIns="45718" rIns="45718" bIns="45718" numCol="1" anchor="ctr">
              <a:noAutofit/>
            </a:bodyPr>
            <a:lstStyle/>
            <a:p>
              <a:pPr>
                <a:defRPr sz="2400">
                  <a:solidFill>
                    <a:srgbClr val="2F5597"/>
                  </a:solidFill>
                </a:defRPr>
              </a:pPr>
              <a:endParaRPr/>
            </a:p>
          </p:txBody>
        </p:sp>
        <p:sp>
          <p:nvSpPr>
            <p:cNvPr id="147" name="函数或表达式计算时除了有返回值之外，还修改了某个状态或与调用它的函数或外部环境进行了明显的交互"/>
            <p:cNvSpPr txBox="1"/>
            <p:nvPr/>
          </p:nvSpPr>
          <p:spPr>
            <a:xfrm>
              <a:off x="476952" y="0"/>
              <a:ext cx="5046322" cy="1348739"/>
            </a:xfrm>
            <a:prstGeom prst="rect">
              <a:avLst/>
            </a:prstGeom>
            <a:noFill/>
            <a:ln w="12700" cap="flat">
              <a:noFill/>
              <a:miter lim="400000"/>
            </a:ln>
            <a:effectLst/>
          </p:spPr>
          <p:txBody>
            <a:bodyPr wrap="square" lIns="45718" tIns="45718" rIns="45718" bIns="45718" numCol="1" anchor="ctr">
              <a:spAutoFit/>
            </a:bodyPr>
            <a:lstStyle>
              <a:lvl1pPr>
                <a:defRPr sz="2400">
                  <a:solidFill>
                    <a:srgbClr val="2F5597"/>
                  </a:solidFill>
                  <a:latin typeface="宋体"/>
                  <a:ea typeface="宋体"/>
                  <a:cs typeface="宋体"/>
                  <a:sym typeface="宋体"/>
                </a:defRPr>
              </a:lvl1pPr>
            </a:lstStyle>
            <a:p>
              <a:r>
                <a:t>函数或表达式计算时除了有返回值之外，还修改了某个状态或与调用它的函数或外部环境进行了明显的交互</a:t>
              </a: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 name="Lambda演算只有三类表达式：…"/>
          <p:cNvSpPr txBox="1"/>
          <p:nvPr/>
        </p:nvSpPr>
        <p:spPr>
          <a:xfrm>
            <a:off x="871858" y="1355035"/>
            <a:ext cx="9690625" cy="3393439"/>
          </a:xfrm>
          <a:prstGeom prst="rect">
            <a:avLst/>
          </a:prstGeom>
          <a:ln w="12700">
            <a:miter lim="400000"/>
          </a:ln>
        </p:spPr>
        <p:txBody>
          <a:bodyPr lIns="45718" tIns="45718" rIns="45718" bIns="45718">
            <a:spAutoFit/>
          </a:bodyPr>
          <a:lstStyle/>
          <a:p>
            <a:pPr defTabSz="457200">
              <a:defRPr sz="3000">
                <a:solidFill>
                  <a:srgbClr val="313131"/>
                </a:solidFill>
                <a:latin typeface="+mn-lt"/>
                <a:ea typeface="+mn-ea"/>
                <a:cs typeface="+mn-cs"/>
                <a:sym typeface="Helvetica"/>
              </a:defRPr>
            </a:pPr>
            <a:endParaRPr/>
          </a:p>
          <a:p>
            <a:pPr defTabSz="457200">
              <a:defRPr sz="2000">
                <a:solidFill>
                  <a:srgbClr val="515151"/>
                </a:solidFill>
                <a:latin typeface="+mn-lt"/>
                <a:ea typeface="+mn-ea"/>
                <a:cs typeface="+mn-cs"/>
                <a:sym typeface="Helvetica"/>
              </a:defRPr>
            </a:pPr>
            <a:r>
              <a:t>Lambda演算只有三类表达式：</a:t>
            </a:r>
          </a:p>
          <a:p>
            <a:pPr marL="457200" indent="-457200" defTabSz="457200">
              <a:tabLst>
                <a:tab pos="139700" algn="l"/>
                <a:tab pos="457200" algn="l"/>
              </a:tabLst>
              <a:defRPr sz="2000">
                <a:solidFill>
                  <a:srgbClr val="515151"/>
                </a:solidFill>
                <a:latin typeface="+mn-lt"/>
                <a:ea typeface="+mn-ea"/>
                <a:cs typeface="+mn-cs"/>
                <a:sym typeface="Helvetica"/>
              </a:defRPr>
            </a:pPr>
            <a:r>
              <a:t>	1	函数定义：Lambda演算中的函数是一个表达式，写成：</a:t>
            </a:r>
            <a:r>
              <a:rPr sz="1700">
                <a:solidFill>
                  <a:srgbClr val="BF616A"/>
                </a:solidFill>
                <a:latin typeface="Menlo" panose="020B0609030804020204"/>
                <a:ea typeface="Menlo" panose="020B0609030804020204"/>
                <a:cs typeface="Menlo" panose="020B0609030804020204"/>
                <a:sym typeface="Menlo" panose="020B0609030804020204"/>
              </a:rPr>
              <a:t>lambda x . body</a:t>
            </a:r>
            <a:r>
              <a:t>，表示“一个参数参数为</a:t>
            </a:r>
            <a:r>
              <a:rPr sz="1700">
                <a:solidFill>
                  <a:srgbClr val="BF616A"/>
                </a:solidFill>
                <a:latin typeface="Menlo" panose="020B0609030804020204"/>
                <a:ea typeface="Menlo" panose="020B0609030804020204"/>
                <a:cs typeface="Menlo" panose="020B0609030804020204"/>
                <a:sym typeface="Menlo" panose="020B0609030804020204"/>
              </a:rPr>
              <a:t>x</a:t>
            </a:r>
            <a:r>
              <a:t>的函数，它的返回值为</a:t>
            </a:r>
            <a:r>
              <a:rPr sz="1700">
                <a:solidFill>
                  <a:srgbClr val="BF616A"/>
                </a:solidFill>
                <a:latin typeface="Menlo" panose="020B0609030804020204"/>
                <a:ea typeface="Menlo" panose="020B0609030804020204"/>
                <a:cs typeface="Menlo" panose="020B0609030804020204"/>
                <a:sym typeface="Menlo" panose="020B0609030804020204"/>
              </a:rPr>
              <a:t>body</a:t>
            </a:r>
            <a:r>
              <a:t>的计算结果。” 这时我们说：Lambda表达式绑定了参数</a:t>
            </a:r>
            <a:r>
              <a:rPr sz="1700">
                <a:solidFill>
                  <a:srgbClr val="BF616A"/>
                </a:solidFill>
                <a:latin typeface="Menlo" panose="020B0609030804020204"/>
                <a:ea typeface="Menlo" panose="020B0609030804020204"/>
                <a:cs typeface="Menlo" panose="020B0609030804020204"/>
                <a:sym typeface="Menlo" panose="020B0609030804020204"/>
              </a:rPr>
              <a:t>x</a:t>
            </a:r>
            <a:r>
              <a:t>。</a:t>
            </a:r>
          </a:p>
          <a:p>
            <a:pPr marL="457200" indent="-457200" defTabSz="457200">
              <a:tabLst>
                <a:tab pos="139700" algn="l"/>
                <a:tab pos="457200" algn="l"/>
              </a:tabLst>
              <a:defRPr sz="2000">
                <a:solidFill>
                  <a:srgbClr val="515151"/>
                </a:solidFill>
                <a:latin typeface="+mn-lt"/>
                <a:ea typeface="+mn-ea"/>
                <a:cs typeface="+mn-cs"/>
                <a:sym typeface="Helvetica"/>
              </a:defRPr>
            </a:pPr>
            <a:r>
              <a:t>	2	标识符引用（Identifier reference）：标识符引用就是一个名字，这个名字用于匹配函数表达式中的某个参数名。</a:t>
            </a:r>
          </a:p>
          <a:p>
            <a:pPr marL="457200" indent="-457200" defTabSz="457200">
              <a:tabLst>
                <a:tab pos="139700" algn="l"/>
                <a:tab pos="457200" algn="l"/>
              </a:tabLst>
              <a:defRPr sz="2000">
                <a:solidFill>
                  <a:srgbClr val="515151"/>
                </a:solidFill>
                <a:latin typeface="+mn-lt"/>
                <a:ea typeface="+mn-ea"/>
                <a:cs typeface="+mn-cs"/>
                <a:sym typeface="Helvetica"/>
              </a:defRPr>
            </a:pPr>
            <a:r>
              <a:t>	3	函数应用（Function application）：函数应用写成把函数值放到它的参数前面的形式，如</a:t>
            </a:r>
            <a:r>
              <a:rPr sz="1700">
                <a:solidFill>
                  <a:srgbClr val="BF616A"/>
                </a:solidFill>
                <a:latin typeface="Menlo" panose="020B0609030804020204"/>
                <a:ea typeface="Menlo" panose="020B0609030804020204"/>
                <a:cs typeface="Menlo" panose="020B0609030804020204"/>
                <a:sym typeface="Menlo" panose="020B0609030804020204"/>
              </a:rPr>
              <a:t>(lambda x . plus x x) y</a:t>
            </a:r>
            <a:r>
              <a:t>。</a:t>
            </a:r>
          </a:p>
        </p:txBody>
      </p:sp>
      <p:sp>
        <p:nvSpPr>
          <p:cNvPr id="153" name="λ演算"/>
          <p:cNvSpPr txBox="1">
            <a:spLocks noGrp="1"/>
          </p:cNvSpPr>
          <p:nvPr>
            <p:ph type="title" idx="4294967295"/>
          </p:nvPr>
        </p:nvSpPr>
        <p:spPr>
          <a:xfrm>
            <a:off x="838200" y="365125"/>
            <a:ext cx="10515600" cy="1325563"/>
          </a:xfrm>
          <a:prstGeom prst="rect">
            <a:avLst/>
          </a:prstGeom>
        </p:spPr>
        <p:txBody>
          <a:bodyPr>
            <a:normAutofit/>
          </a:bodyPr>
          <a:lstStyle/>
          <a:p>
            <a:pPr defTabSz="822325">
              <a:defRPr sz="3900">
                <a:latin typeface="黑体"/>
                <a:ea typeface="黑体"/>
                <a:cs typeface="黑体"/>
                <a:sym typeface="黑体"/>
              </a:defRPr>
            </a:pPr>
            <a:r>
              <a:t>λ演算</a:t>
            </a:r>
            <a:b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 name="柯里化…"/>
          <p:cNvSpPr txBox="1"/>
          <p:nvPr/>
        </p:nvSpPr>
        <p:spPr>
          <a:xfrm>
            <a:off x="871858" y="1377819"/>
            <a:ext cx="9690625" cy="4650739"/>
          </a:xfrm>
          <a:prstGeom prst="rect">
            <a:avLst/>
          </a:prstGeom>
          <a:ln w="12700">
            <a:miter lim="400000"/>
          </a:ln>
        </p:spPr>
        <p:txBody>
          <a:bodyPr lIns="45718" tIns="45718" rIns="45718" bIns="45718">
            <a:spAutoFit/>
          </a:bodyPr>
          <a:lstStyle/>
          <a:p>
            <a:pPr defTabSz="457200">
              <a:defRPr sz="2500">
                <a:solidFill>
                  <a:srgbClr val="313131"/>
                </a:solidFill>
                <a:latin typeface="+mn-lt"/>
                <a:ea typeface="+mn-ea"/>
                <a:cs typeface="+mn-cs"/>
                <a:sym typeface="Helvetica"/>
              </a:defRPr>
            </a:pPr>
            <a:r>
              <a:t>柯里化</a:t>
            </a:r>
          </a:p>
          <a:p>
            <a:pPr defTabSz="457200">
              <a:defRPr sz="2000">
                <a:solidFill>
                  <a:srgbClr val="515151"/>
                </a:solidFill>
                <a:latin typeface="+mn-lt"/>
                <a:ea typeface="+mn-ea"/>
                <a:cs typeface="+mn-cs"/>
                <a:sym typeface="Helvetica"/>
              </a:defRPr>
            </a:pPr>
            <a:r>
              <a:t>在Lambda演算中有一个技巧：如果你看一下上面的定义，你会发现一个函数（Lambda表达式）只接受一个参数。这似乎是一个很大的局限 —— 你怎么能在只有一个参数的情况下实现加法？</a:t>
            </a:r>
          </a:p>
          <a:p>
            <a:pPr defTabSz="457200">
              <a:defRPr sz="2000">
                <a:solidFill>
                  <a:srgbClr val="515151"/>
                </a:solidFill>
                <a:latin typeface="+mn-lt"/>
                <a:ea typeface="+mn-ea"/>
                <a:cs typeface="+mn-cs"/>
                <a:sym typeface="Helvetica"/>
              </a:defRPr>
            </a:pPr>
            <a:endParaRPr/>
          </a:p>
          <a:p>
            <a:pPr defTabSz="457200">
              <a:defRPr sz="2000">
                <a:solidFill>
                  <a:srgbClr val="515151"/>
                </a:solidFill>
                <a:latin typeface="+mn-lt"/>
                <a:ea typeface="+mn-ea"/>
                <a:cs typeface="+mn-cs"/>
                <a:sym typeface="Helvetica"/>
              </a:defRPr>
            </a:pPr>
            <a:r>
              <a:t>这一点问题都没有，因为函数就是值。你可以写只有一个参数的函数，而这个函数返回一个带一个参数的函数，这样就可以实现写两个参数的函数了——本质上两者是一样的。这就是所谓的柯里化（Currying），以伟大的逻辑学家Haskell Curry命名。</a:t>
            </a:r>
          </a:p>
          <a:p>
            <a:pPr defTabSz="457200">
              <a:defRPr sz="2000">
                <a:solidFill>
                  <a:srgbClr val="515151"/>
                </a:solidFill>
                <a:latin typeface="+mn-lt"/>
                <a:ea typeface="+mn-ea"/>
                <a:cs typeface="+mn-cs"/>
                <a:sym typeface="Helvetica"/>
              </a:defRPr>
            </a:pPr>
            <a:r>
              <a:t>例如我们想写一个函数来实现</a:t>
            </a:r>
            <a:r>
              <a:rPr sz="1700">
                <a:solidFill>
                  <a:srgbClr val="BF616A"/>
                </a:solidFill>
                <a:latin typeface="Menlo" panose="020B0609030804020204"/>
                <a:ea typeface="Menlo" panose="020B0609030804020204"/>
                <a:cs typeface="Menlo" panose="020B0609030804020204"/>
                <a:sym typeface="Menlo" panose="020B0609030804020204"/>
              </a:rPr>
              <a:t>x + y</a:t>
            </a:r>
            <a:r>
              <a:t>。我们比较习惯写成类似：</a:t>
            </a:r>
            <a:r>
              <a:rPr sz="1700">
                <a:solidFill>
                  <a:srgbClr val="BF616A"/>
                </a:solidFill>
                <a:latin typeface="Menlo" panose="020B0609030804020204"/>
                <a:ea typeface="Menlo" panose="020B0609030804020204"/>
                <a:cs typeface="Menlo" panose="020B0609030804020204"/>
                <a:sym typeface="Menlo" panose="020B0609030804020204"/>
              </a:rPr>
              <a:t>lambda x y . plus x y</a:t>
            </a:r>
            <a:r>
              <a:t>之类的东西。而采用单个参数函数的写法是：我们写一个只有一个参数的函数，让它返回另一个只有一个参数的函数。于是</a:t>
            </a:r>
            <a:r>
              <a:rPr sz="1700">
                <a:solidFill>
                  <a:srgbClr val="BF616A"/>
                </a:solidFill>
                <a:latin typeface="Menlo" panose="020B0609030804020204"/>
                <a:ea typeface="Menlo" panose="020B0609030804020204"/>
                <a:cs typeface="Menlo" panose="020B0609030804020204"/>
                <a:sym typeface="Menlo" panose="020B0609030804020204"/>
              </a:rPr>
              <a:t>x + y</a:t>
            </a:r>
            <a:r>
              <a:t>就变成一个单参数</a:t>
            </a:r>
            <a:r>
              <a:rPr sz="1700">
                <a:solidFill>
                  <a:srgbClr val="BF616A"/>
                </a:solidFill>
                <a:latin typeface="Menlo" panose="020B0609030804020204"/>
                <a:ea typeface="Menlo" panose="020B0609030804020204"/>
                <a:cs typeface="Menlo" panose="020B0609030804020204"/>
                <a:sym typeface="Menlo" panose="020B0609030804020204"/>
              </a:rPr>
              <a:t>x</a:t>
            </a:r>
            <a:r>
              <a:t>的函数，它返回另一个函数，这个函数将</a:t>
            </a:r>
            <a:r>
              <a:rPr sz="1700">
                <a:solidFill>
                  <a:srgbClr val="BF616A"/>
                </a:solidFill>
                <a:latin typeface="Menlo" panose="020B0609030804020204"/>
                <a:ea typeface="Menlo" panose="020B0609030804020204"/>
                <a:cs typeface="Menlo" panose="020B0609030804020204"/>
                <a:sym typeface="Menlo" panose="020B0609030804020204"/>
              </a:rPr>
              <a:t>x</a:t>
            </a:r>
            <a:r>
              <a:t>加到它自己的参数上：</a:t>
            </a:r>
          </a:p>
          <a:p>
            <a:pPr defTabSz="457200">
              <a:defRPr sz="1600">
                <a:solidFill>
                  <a:srgbClr val="515151"/>
                </a:solidFill>
                <a:latin typeface="Menlo" panose="020B0609030804020204"/>
                <a:ea typeface="Menlo" panose="020B0609030804020204"/>
                <a:cs typeface="Menlo" panose="020B0609030804020204"/>
                <a:sym typeface="Menlo" panose="020B0609030804020204"/>
              </a:defRPr>
            </a:pPr>
            <a:r>
              <a:t>lambda x. ( lambda y. plus x y )</a:t>
            </a:r>
          </a:p>
        </p:txBody>
      </p:sp>
      <p:sp>
        <p:nvSpPr>
          <p:cNvPr id="156" name="λ演算"/>
          <p:cNvSpPr txBox="1">
            <a:spLocks noGrp="1"/>
          </p:cNvSpPr>
          <p:nvPr>
            <p:ph type="title" idx="4294967295"/>
          </p:nvPr>
        </p:nvSpPr>
        <p:spPr>
          <a:xfrm>
            <a:off x="838200" y="365125"/>
            <a:ext cx="10515600" cy="1325563"/>
          </a:xfrm>
          <a:prstGeom prst="rect">
            <a:avLst/>
          </a:prstGeom>
        </p:spPr>
        <p:txBody>
          <a:bodyPr>
            <a:normAutofit/>
          </a:bodyPr>
          <a:lstStyle/>
          <a:p>
            <a:pPr defTabSz="822325">
              <a:defRPr sz="3900">
                <a:latin typeface="黑体"/>
                <a:ea typeface="黑体"/>
                <a:cs typeface="黑体"/>
                <a:sym typeface="黑体"/>
              </a:defRPr>
            </a:pPr>
            <a:r>
              <a:t>λ演算</a:t>
            </a:r>
            <a:br/>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Lambda演算运算法则：…"/>
          <p:cNvSpPr txBox="1"/>
          <p:nvPr/>
        </p:nvSpPr>
        <p:spPr>
          <a:xfrm>
            <a:off x="871858" y="1355035"/>
            <a:ext cx="9690625" cy="4942839"/>
          </a:xfrm>
          <a:prstGeom prst="rect">
            <a:avLst/>
          </a:prstGeom>
          <a:ln w="12700">
            <a:miter lim="400000"/>
          </a:ln>
        </p:spPr>
        <p:txBody>
          <a:bodyPr lIns="45718" tIns="45718" rIns="45718" bIns="45718">
            <a:spAutoFit/>
          </a:bodyPr>
          <a:lstStyle/>
          <a:p>
            <a:pPr defTabSz="457200">
              <a:defRPr sz="3000">
                <a:solidFill>
                  <a:srgbClr val="313131"/>
                </a:solidFill>
                <a:latin typeface="+mn-lt"/>
                <a:ea typeface="+mn-ea"/>
                <a:cs typeface="+mn-cs"/>
                <a:sym typeface="Helvetica"/>
              </a:defRPr>
            </a:pPr>
            <a:endParaRPr/>
          </a:p>
          <a:p>
            <a:pPr defTabSz="457200">
              <a:defRPr sz="2000">
                <a:solidFill>
                  <a:srgbClr val="515151"/>
                </a:solidFill>
                <a:latin typeface="+mn-lt"/>
                <a:ea typeface="+mn-ea"/>
                <a:cs typeface="+mn-cs"/>
                <a:sym typeface="Helvetica"/>
              </a:defRPr>
            </a:pPr>
            <a:r>
              <a:t>Lambda演算运算法则：</a:t>
            </a:r>
          </a:p>
          <a:p>
            <a:pPr defTabSz="457200">
              <a:defRPr sz="2000">
                <a:solidFill>
                  <a:srgbClr val="515151"/>
                </a:solidFill>
                <a:latin typeface="+mn-lt"/>
                <a:ea typeface="+mn-ea"/>
                <a:cs typeface="+mn-cs"/>
                <a:sym typeface="Helvetica"/>
              </a:defRPr>
            </a:pPr>
            <a:endParaRPr/>
          </a:p>
          <a:p>
            <a:pPr defTabSz="457200">
              <a:defRPr sz="2500">
                <a:solidFill>
                  <a:srgbClr val="313131"/>
                </a:solidFill>
                <a:latin typeface="+mn-lt"/>
                <a:ea typeface="+mn-ea"/>
                <a:cs typeface="+mn-cs"/>
                <a:sym typeface="Helvetica"/>
              </a:defRPr>
            </a:pPr>
            <a:r>
              <a:t>Alpha转换</a:t>
            </a:r>
          </a:p>
          <a:p>
            <a:pPr defTabSz="457200">
              <a:defRPr sz="2000">
                <a:solidFill>
                  <a:srgbClr val="515151"/>
                </a:solidFill>
                <a:latin typeface="+mn-lt"/>
                <a:ea typeface="+mn-ea"/>
                <a:cs typeface="+mn-cs"/>
                <a:sym typeface="Helvetica"/>
              </a:defRPr>
            </a:pPr>
            <a:r>
              <a:t>Alpha是一个重命名操作; 基本上就是说，变量的名称是不重要的：给定Lambda演算中的任意表达式，我们可以修改函数参数的名称，只要我们同时修改函数体内所有对它的自由引用。</a:t>
            </a:r>
          </a:p>
          <a:p>
            <a:pPr defTabSz="457200">
              <a:defRPr sz="2000">
                <a:solidFill>
                  <a:srgbClr val="515151"/>
                </a:solidFill>
                <a:latin typeface="+mn-lt"/>
                <a:ea typeface="+mn-ea"/>
                <a:cs typeface="+mn-cs"/>
                <a:sym typeface="Helvetica"/>
              </a:defRPr>
            </a:pPr>
            <a:r>
              <a:t>所以 —— 例如，如果有这样一个表达式：</a:t>
            </a:r>
          </a:p>
          <a:p>
            <a:pPr defTabSz="457200">
              <a:defRPr sz="1600">
                <a:solidFill>
                  <a:srgbClr val="515151"/>
                </a:solidFill>
                <a:latin typeface="Menlo" panose="020B0609030804020204"/>
                <a:ea typeface="Menlo" panose="020B0609030804020204"/>
                <a:cs typeface="Menlo" panose="020B0609030804020204"/>
                <a:sym typeface="Menlo" panose="020B0609030804020204"/>
              </a:defRPr>
            </a:pPr>
            <a:r>
              <a:t>lambda x . if (= x 0) then 1 else x ^ 2 </a:t>
            </a:r>
          </a:p>
          <a:p>
            <a:pPr defTabSz="457200">
              <a:defRPr sz="2000">
                <a:solidFill>
                  <a:srgbClr val="515151"/>
                </a:solidFill>
                <a:latin typeface="+mn-lt"/>
                <a:ea typeface="+mn-ea"/>
                <a:cs typeface="+mn-cs"/>
                <a:sym typeface="Helvetica"/>
              </a:defRPr>
            </a:pPr>
            <a:r>
              <a:t>我们可以用Alpha转换，将</a:t>
            </a:r>
            <a:r>
              <a:rPr sz="1700">
                <a:solidFill>
                  <a:srgbClr val="BF616A"/>
                </a:solidFill>
                <a:latin typeface="Menlo" panose="020B0609030804020204"/>
                <a:ea typeface="Menlo" panose="020B0609030804020204"/>
                <a:cs typeface="Menlo" panose="020B0609030804020204"/>
                <a:sym typeface="Menlo" panose="020B0609030804020204"/>
              </a:rPr>
              <a:t>x</a:t>
            </a:r>
            <a:r>
              <a:t>变成</a:t>
            </a:r>
            <a:r>
              <a:rPr sz="1700">
                <a:solidFill>
                  <a:srgbClr val="BF616A"/>
                </a:solidFill>
                <a:latin typeface="Menlo" panose="020B0609030804020204"/>
                <a:ea typeface="Menlo" panose="020B0609030804020204"/>
                <a:cs typeface="Menlo" panose="020B0609030804020204"/>
                <a:sym typeface="Menlo" panose="020B0609030804020204"/>
              </a:rPr>
              <a:t>y</a:t>
            </a:r>
            <a:r>
              <a:t>（写作</a:t>
            </a:r>
            <a:r>
              <a:rPr sz="1700">
                <a:solidFill>
                  <a:srgbClr val="BF616A"/>
                </a:solidFill>
                <a:latin typeface="Menlo" panose="020B0609030804020204"/>
                <a:ea typeface="Menlo" panose="020B0609030804020204"/>
                <a:cs typeface="Menlo" panose="020B0609030804020204"/>
                <a:sym typeface="Menlo" panose="020B0609030804020204"/>
              </a:rPr>
              <a:t>alpha[x / y]</a:t>
            </a:r>
            <a:r>
              <a:t>），于是我们有：</a:t>
            </a:r>
          </a:p>
          <a:p>
            <a:pPr defTabSz="457200">
              <a:defRPr sz="1600">
                <a:solidFill>
                  <a:srgbClr val="515151"/>
                </a:solidFill>
                <a:latin typeface="Menlo" panose="020B0609030804020204"/>
                <a:ea typeface="Menlo" panose="020B0609030804020204"/>
                <a:cs typeface="Menlo" panose="020B0609030804020204"/>
                <a:sym typeface="Menlo" panose="020B0609030804020204"/>
              </a:defRPr>
            </a:pPr>
            <a:r>
              <a:t>lambda y . if (= y 0) then 1 else y ^ 2 </a:t>
            </a:r>
          </a:p>
          <a:p>
            <a:pPr defTabSz="457200">
              <a:defRPr sz="2000">
                <a:solidFill>
                  <a:srgbClr val="515151"/>
                </a:solidFill>
                <a:latin typeface="+mn-lt"/>
                <a:ea typeface="+mn-ea"/>
                <a:cs typeface="+mn-cs"/>
                <a:sym typeface="Helvetica"/>
              </a:defRPr>
            </a:pPr>
            <a:r>
              <a:t>这样丝毫不会改变表达式的含义。但是，正如我们将在后面看到的，这一点很重要，因为它使得我们可以实现比如递归之类的事情。</a:t>
            </a:r>
          </a:p>
        </p:txBody>
      </p:sp>
      <p:sp>
        <p:nvSpPr>
          <p:cNvPr id="159" name="λ演算"/>
          <p:cNvSpPr txBox="1">
            <a:spLocks noGrp="1"/>
          </p:cNvSpPr>
          <p:nvPr>
            <p:ph type="title" idx="4294967295"/>
          </p:nvPr>
        </p:nvSpPr>
        <p:spPr>
          <a:xfrm>
            <a:off x="838200" y="365125"/>
            <a:ext cx="10515600" cy="1325563"/>
          </a:xfrm>
          <a:prstGeom prst="rect">
            <a:avLst/>
          </a:prstGeom>
        </p:spPr>
        <p:txBody>
          <a:bodyPr>
            <a:normAutofit/>
          </a:bodyPr>
          <a:lstStyle/>
          <a:p>
            <a:pPr defTabSz="822325">
              <a:defRPr sz="3900">
                <a:latin typeface="黑体"/>
                <a:ea typeface="黑体"/>
                <a:cs typeface="黑体"/>
                <a:sym typeface="黑体"/>
              </a:defRPr>
            </a:pPr>
            <a:r>
              <a:t>λ演算</a:t>
            </a:r>
            <a:b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 name="Lambda演算运算法则：…"/>
          <p:cNvSpPr txBox="1"/>
          <p:nvPr/>
        </p:nvSpPr>
        <p:spPr>
          <a:xfrm>
            <a:off x="871858" y="1355035"/>
            <a:ext cx="9690625" cy="3444239"/>
          </a:xfrm>
          <a:prstGeom prst="rect">
            <a:avLst/>
          </a:prstGeom>
          <a:ln w="12700">
            <a:miter lim="400000"/>
          </a:ln>
        </p:spPr>
        <p:txBody>
          <a:bodyPr lIns="45718" tIns="45718" rIns="45718" bIns="45718">
            <a:spAutoFit/>
          </a:bodyPr>
          <a:lstStyle/>
          <a:p>
            <a:pPr defTabSz="457200">
              <a:defRPr sz="3000">
                <a:solidFill>
                  <a:srgbClr val="313131"/>
                </a:solidFill>
                <a:latin typeface="+mn-lt"/>
                <a:ea typeface="+mn-ea"/>
                <a:cs typeface="+mn-cs"/>
                <a:sym typeface="Helvetica"/>
              </a:defRPr>
            </a:pPr>
            <a:endParaRPr/>
          </a:p>
          <a:p>
            <a:pPr defTabSz="457200">
              <a:defRPr sz="2000">
                <a:solidFill>
                  <a:srgbClr val="515151"/>
                </a:solidFill>
                <a:latin typeface="+mn-lt"/>
                <a:ea typeface="+mn-ea"/>
                <a:cs typeface="+mn-cs"/>
                <a:sym typeface="Helvetica"/>
              </a:defRPr>
            </a:pPr>
            <a:r>
              <a:t>Lambda演算运算法则：</a:t>
            </a:r>
          </a:p>
          <a:p>
            <a:pPr defTabSz="457200">
              <a:defRPr sz="2000">
                <a:solidFill>
                  <a:srgbClr val="515151"/>
                </a:solidFill>
                <a:latin typeface="+mn-lt"/>
                <a:ea typeface="+mn-ea"/>
                <a:cs typeface="+mn-cs"/>
                <a:sym typeface="Helvetica"/>
              </a:defRPr>
            </a:pPr>
            <a:endParaRPr/>
          </a:p>
          <a:p>
            <a:pPr defTabSz="457200">
              <a:defRPr sz="2500">
                <a:solidFill>
                  <a:srgbClr val="313131"/>
                </a:solidFill>
                <a:latin typeface="+mn-lt"/>
                <a:ea typeface="+mn-ea"/>
                <a:cs typeface="+mn-cs"/>
                <a:sym typeface="Helvetica"/>
              </a:defRPr>
            </a:pPr>
            <a:r>
              <a:t>Beta规约</a:t>
            </a:r>
          </a:p>
          <a:p>
            <a:pPr defTabSz="457200">
              <a:defRPr sz="2000">
                <a:solidFill>
                  <a:srgbClr val="515151"/>
                </a:solidFill>
                <a:latin typeface="+mn-lt"/>
                <a:ea typeface="+mn-ea"/>
                <a:cs typeface="+mn-cs"/>
                <a:sym typeface="Helvetica"/>
              </a:defRPr>
            </a:pPr>
            <a:r>
              <a:t>Beta规约才是精彩的地方：这条规则使得Lambda演算能够执行任何可以由机器来完成的计算。</a:t>
            </a:r>
          </a:p>
          <a:p>
            <a:pPr defTabSz="457200">
              <a:defRPr sz="2000">
                <a:solidFill>
                  <a:srgbClr val="515151"/>
                </a:solidFill>
                <a:latin typeface="+mn-lt"/>
                <a:ea typeface="+mn-ea"/>
                <a:cs typeface="+mn-cs"/>
                <a:sym typeface="Helvetica"/>
              </a:defRPr>
            </a:pPr>
            <a:r>
              <a:t>Beta基本上是说，如果你有一个函数应用，你可以对这个函数体中和对应函数标识符相关的部分做替换，替换方法是把标识符用参数值替换。这听起来很费解，但是它用起来却很容易。</a:t>
            </a:r>
          </a:p>
        </p:txBody>
      </p:sp>
      <p:sp>
        <p:nvSpPr>
          <p:cNvPr id="162" name="λ演算"/>
          <p:cNvSpPr txBox="1">
            <a:spLocks noGrp="1"/>
          </p:cNvSpPr>
          <p:nvPr>
            <p:ph type="title" idx="4294967295"/>
          </p:nvPr>
        </p:nvSpPr>
        <p:spPr>
          <a:xfrm>
            <a:off x="838200" y="365125"/>
            <a:ext cx="10515600" cy="1325563"/>
          </a:xfrm>
          <a:prstGeom prst="rect">
            <a:avLst/>
          </a:prstGeom>
        </p:spPr>
        <p:txBody>
          <a:bodyPr>
            <a:normAutofit/>
          </a:bodyPr>
          <a:lstStyle/>
          <a:p>
            <a:pPr defTabSz="822325">
              <a:defRPr sz="3900">
                <a:latin typeface="黑体"/>
                <a:ea typeface="黑体"/>
                <a:cs typeface="黑体"/>
                <a:sym typeface="黑体"/>
              </a:defRPr>
            </a:pPr>
            <a:r>
              <a:t>λ演算</a:t>
            </a:r>
            <a:br/>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 name="Beta规约…"/>
          <p:cNvSpPr txBox="1"/>
          <p:nvPr/>
        </p:nvSpPr>
        <p:spPr>
          <a:xfrm>
            <a:off x="871858" y="1355035"/>
            <a:ext cx="9690625" cy="4765039"/>
          </a:xfrm>
          <a:prstGeom prst="rect">
            <a:avLst/>
          </a:prstGeom>
          <a:ln w="12700">
            <a:miter lim="400000"/>
          </a:ln>
        </p:spPr>
        <p:txBody>
          <a:bodyPr lIns="45718" tIns="45718" rIns="45718" bIns="45718">
            <a:spAutoFit/>
          </a:bodyPr>
          <a:lstStyle/>
          <a:p>
            <a:pPr defTabSz="457200">
              <a:defRPr sz="2000">
                <a:solidFill>
                  <a:srgbClr val="515151"/>
                </a:solidFill>
                <a:latin typeface="+mn-lt"/>
                <a:ea typeface="+mn-ea"/>
                <a:cs typeface="+mn-cs"/>
                <a:sym typeface="Helvetica"/>
              </a:defRPr>
            </a:pPr>
            <a:endParaRPr/>
          </a:p>
          <a:p>
            <a:pPr defTabSz="457200">
              <a:defRPr sz="2500">
                <a:solidFill>
                  <a:srgbClr val="313131"/>
                </a:solidFill>
                <a:latin typeface="+mn-lt"/>
                <a:ea typeface="+mn-ea"/>
                <a:cs typeface="+mn-cs"/>
                <a:sym typeface="Helvetica"/>
              </a:defRPr>
            </a:pPr>
            <a:r>
              <a:t>Beta规约</a:t>
            </a:r>
          </a:p>
          <a:p>
            <a:pPr defTabSz="457200">
              <a:defRPr sz="2000">
                <a:solidFill>
                  <a:srgbClr val="515151"/>
                </a:solidFill>
                <a:latin typeface="+mn-lt"/>
                <a:ea typeface="+mn-ea"/>
                <a:cs typeface="+mn-cs"/>
                <a:sym typeface="Helvetica"/>
              </a:defRPr>
            </a:pPr>
            <a:r>
              <a:t>假设我们有一个函数应用表达式：“ </a:t>
            </a:r>
            <a:r>
              <a:rPr sz="1700">
                <a:solidFill>
                  <a:srgbClr val="BF616A"/>
                </a:solidFill>
                <a:latin typeface="Menlo" panose="020B0609030804020204"/>
                <a:ea typeface="Menlo" panose="020B0609030804020204"/>
                <a:cs typeface="Menlo" panose="020B0609030804020204"/>
                <a:sym typeface="Menlo" panose="020B0609030804020204"/>
              </a:rPr>
              <a:t>(lambda x . x + 1) 3</a:t>
            </a:r>
            <a:r>
              <a:t> “。所谓Beta规约就是，我们可以通过替换函数体（即“</a:t>
            </a:r>
            <a:r>
              <a:rPr sz="1700">
                <a:solidFill>
                  <a:srgbClr val="BF616A"/>
                </a:solidFill>
                <a:latin typeface="Menlo" panose="020B0609030804020204"/>
                <a:ea typeface="Menlo" panose="020B0609030804020204"/>
                <a:cs typeface="Menlo" panose="020B0609030804020204"/>
                <a:sym typeface="Menlo" panose="020B0609030804020204"/>
              </a:rPr>
              <a:t>x + 1</a:t>
            </a:r>
            <a:r>
              <a:t>”）来实现函数应用，用数值“</a:t>
            </a:r>
            <a:r>
              <a:rPr sz="1700">
                <a:solidFill>
                  <a:srgbClr val="BF616A"/>
                </a:solidFill>
                <a:latin typeface="Menlo" panose="020B0609030804020204"/>
                <a:ea typeface="Menlo" panose="020B0609030804020204"/>
                <a:cs typeface="Menlo" panose="020B0609030804020204"/>
                <a:sym typeface="Menlo" panose="020B0609030804020204"/>
              </a:rPr>
              <a:t>3</a:t>
            </a:r>
            <a:r>
              <a:t>”取代引用的参数“</a:t>
            </a:r>
            <a:r>
              <a:rPr sz="1700">
                <a:solidFill>
                  <a:srgbClr val="BF616A"/>
                </a:solidFill>
                <a:latin typeface="Menlo" panose="020B0609030804020204"/>
                <a:ea typeface="Menlo" panose="020B0609030804020204"/>
                <a:cs typeface="Menlo" panose="020B0609030804020204"/>
                <a:sym typeface="Menlo" panose="020B0609030804020204"/>
              </a:rPr>
              <a:t>x</a:t>
            </a:r>
            <a:r>
              <a:t>”。于是Beta规约的结果就是“</a:t>
            </a:r>
            <a:r>
              <a:rPr sz="1700">
                <a:solidFill>
                  <a:srgbClr val="BF616A"/>
                </a:solidFill>
                <a:latin typeface="Menlo" panose="020B0609030804020204"/>
                <a:ea typeface="Menlo" panose="020B0609030804020204"/>
                <a:cs typeface="Menlo" panose="020B0609030804020204"/>
                <a:sym typeface="Menlo" panose="020B0609030804020204"/>
              </a:rPr>
              <a:t>3 + 1</a:t>
            </a:r>
            <a:r>
              <a:t>”。</a:t>
            </a:r>
          </a:p>
          <a:p>
            <a:pPr defTabSz="457200">
              <a:defRPr sz="2000">
                <a:solidFill>
                  <a:srgbClr val="515151"/>
                </a:solidFill>
                <a:latin typeface="+mn-lt"/>
                <a:ea typeface="+mn-ea"/>
                <a:cs typeface="+mn-cs"/>
                <a:sym typeface="Helvetica"/>
              </a:defRPr>
            </a:pPr>
            <a:r>
              <a:t>一个稍微复杂的例子：</a:t>
            </a:r>
            <a:r>
              <a:rPr sz="1700">
                <a:solidFill>
                  <a:srgbClr val="BF616A"/>
                </a:solidFill>
                <a:latin typeface="Menlo" panose="020B0609030804020204"/>
                <a:ea typeface="Menlo" panose="020B0609030804020204"/>
                <a:cs typeface="Menlo" panose="020B0609030804020204"/>
                <a:sym typeface="Menlo" panose="020B0609030804020204"/>
              </a:rPr>
              <a:t>(lambda y . (lambda x . x + y)) q</a:t>
            </a:r>
            <a:r>
              <a:t>。 这是一个挺有意思的表达式，因为应用这个Lambda表达式的结果是另一个Lambda表达式：也就是说，它是一个创建函数的函数。这时候的Beta规约，需要用标识符“</a:t>
            </a:r>
            <a:r>
              <a:rPr sz="1700">
                <a:solidFill>
                  <a:srgbClr val="BF616A"/>
                </a:solidFill>
                <a:latin typeface="Menlo" panose="020B0609030804020204"/>
                <a:ea typeface="Menlo" panose="020B0609030804020204"/>
                <a:cs typeface="Menlo" panose="020B0609030804020204"/>
                <a:sym typeface="Menlo" panose="020B0609030804020204"/>
              </a:rPr>
              <a:t>q</a:t>
            </a:r>
            <a:r>
              <a:t>”替换所有的引用参数“</a:t>
            </a:r>
            <a:r>
              <a:rPr sz="1700">
                <a:solidFill>
                  <a:srgbClr val="BF616A"/>
                </a:solidFill>
                <a:latin typeface="Menlo" panose="020B0609030804020204"/>
                <a:ea typeface="Menlo" panose="020B0609030804020204"/>
                <a:cs typeface="Menlo" panose="020B0609030804020204"/>
                <a:sym typeface="Menlo" panose="020B0609030804020204"/>
              </a:rPr>
              <a:t>y</a:t>
            </a:r>
            <a:r>
              <a:t>”。所以，其结果是“ </a:t>
            </a:r>
            <a:r>
              <a:rPr sz="1700">
                <a:solidFill>
                  <a:srgbClr val="BF616A"/>
                </a:solidFill>
                <a:latin typeface="Menlo" panose="020B0609030804020204"/>
                <a:ea typeface="Menlo" panose="020B0609030804020204"/>
                <a:cs typeface="Menlo" panose="020B0609030804020204"/>
                <a:sym typeface="Menlo" panose="020B0609030804020204"/>
              </a:rPr>
              <a:t>lambda x . x + q </a:t>
            </a:r>
            <a:r>
              <a:t>“。</a:t>
            </a:r>
          </a:p>
          <a:p>
            <a:pPr defTabSz="457200">
              <a:defRPr sz="2000">
                <a:solidFill>
                  <a:srgbClr val="515151"/>
                </a:solidFill>
                <a:latin typeface="+mn-lt"/>
                <a:ea typeface="+mn-ea"/>
                <a:cs typeface="+mn-cs"/>
                <a:sym typeface="Helvetica"/>
              </a:defRPr>
            </a:pPr>
            <a:r>
              <a:t>再给一个让你更不爽的例子：“ </a:t>
            </a:r>
            <a:r>
              <a:rPr sz="1700">
                <a:solidFill>
                  <a:srgbClr val="BF616A"/>
                </a:solidFill>
                <a:latin typeface="Menlo" panose="020B0609030804020204"/>
                <a:ea typeface="Menlo" panose="020B0609030804020204"/>
                <a:cs typeface="Menlo" panose="020B0609030804020204"/>
                <a:sym typeface="Menlo" panose="020B0609030804020204"/>
              </a:rPr>
              <a:t>(lambda x y. x y) (lambda z . z * z) 3</a:t>
            </a:r>
            <a:r>
              <a:t> “。这是一个有两个参数的函数，它(的功能是)把第一个参数应用到第二个参数上。当我们运算时，我们替换第一个函数体中的参数“</a:t>
            </a:r>
            <a:r>
              <a:rPr sz="1700">
                <a:solidFill>
                  <a:srgbClr val="BF616A"/>
                </a:solidFill>
                <a:latin typeface="Menlo" panose="020B0609030804020204"/>
                <a:ea typeface="Menlo" panose="020B0609030804020204"/>
                <a:cs typeface="Menlo" panose="020B0609030804020204"/>
                <a:sym typeface="Menlo" panose="020B0609030804020204"/>
              </a:rPr>
              <a:t>x</a:t>
            </a:r>
            <a:r>
              <a:t>”为“</a:t>
            </a:r>
            <a:r>
              <a:rPr sz="1700">
                <a:solidFill>
                  <a:srgbClr val="BF616A"/>
                </a:solidFill>
                <a:latin typeface="Menlo" panose="020B0609030804020204"/>
                <a:ea typeface="Menlo" panose="020B0609030804020204"/>
                <a:cs typeface="Menlo" panose="020B0609030804020204"/>
                <a:sym typeface="Menlo" panose="020B0609030804020204"/>
              </a:rPr>
              <a:t>lambda z . z * z</a:t>
            </a:r>
            <a:r>
              <a:t> “；然后我们用“</a:t>
            </a:r>
            <a:r>
              <a:rPr sz="1700">
                <a:solidFill>
                  <a:srgbClr val="BF616A"/>
                </a:solidFill>
                <a:latin typeface="Menlo" panose="020B0609030804020204"/>
                <a:ea typeface="Menlo" panose="020B0609030804020204"/>
                <a:cs typeface="Menlo" panose="020B0609030804020204"/>
                <a:sym typeface="Menlo" panose="020B0609030804020204"/>
              </a:rPr>
              <a:t>3</a:t>
            </a:r>
            <a:r>
              <a:t>”替换参数“</a:t>
            </a:r>
            <a:r>
              <a:rPr sz="1700">
                <a:solidFill>
                  <a:srgbClr val="BF616A"/>
                </a:solidFill>
                <a:latin typeface="Menlo" panose="020B0609030804020204"/>
                <a:ea typeface="Menlo" panose="020B0609030804020204"/>
                <a:cs typeface="Menlo" panose="020B0609030804020204"/>
                <a:sym typeface="Menlo" panose="020B0609030804020204"/>
              </a:rPr>
              <a:t>y</a:t>
            </a:r>
            <a:r>
              <a:t>”，得到：“ </a:t>
            </a:r>
            <a:r>
              <a:rPr sz="1700">
                <a:solidFill>
                  <a:srgbClr val="BF616A"/>
                </a:solidFill>
                <a:latin typeface="Menlo" panose="020B0609030804020204"/>
                <a:ea typeface="Menlo" panose="020B0609030804020204"/>
                <a:cs typeface="Menlo" panose="020B0609030804020204"/>
                <a:sym typeface="Menlo" panose="020B0609030804020204"/>
              </a:rPr>
              <a:t>(lambda z . z * z) 3</a:t>
            </a:r>
            <a:r>
              <a:t> “。 再执行Beta规约，有“</a:t>
            </a:r>
            <a:r>
              <a:rPr sz="1700">
                <a:solidFill>
                  <a:srgbClr val="BF616A"/>
                </a:solidFill>
                <a:latin typeface="Menlo" panose="020B0609030804020204"/>
                <a:ea typeface="Menlo" panose="020B0609030804020204"/>
                <a:cs typeface="Menlo" panose="020B0609030804020204"/>
                <a:sym typeface="Menlo" panose="020B0609030804020204"/>
              </a:rPr>
              <a:t>3 * 3</a:t>
            </a:r>
            <a:r>
              <a:t>”。</a:t>
            </a:r>
          </a:p>
        </p:txBody>
      </p:sp>
      <p:sp>
        <p:nvSpPr>
          <p:cNvPr id="165" name="λ演算"/>
          <p:cNvSpPr txBox="1">
            <a:spLocks noGrp="1"/>
          </p:cNvSpPr>
          <p:nvPr>
            <p:ph type="title" idx="4294967295"/>
          </p:nvPr>
        </p:nvSpPr>
        <p:spPr>
          <a:xfrm>
            <a:off x="838200" y="365125"/>
            <a:ext cx="10515600" cy="1325563"/>
          </a:xfrm>
          <a:prstGeom prst="rect">
            <a:avLst/>
          </a:prstGeom>
        </p:spPr>
        <p:txBody>
          <a:bodyPr>
            <a:normAutofit/>
          </a:bodyPr>
          <a:lstStyle/>
          <a:p>
            <a:pPr defTabSz="822325">
              <a:defRPr sz="3900">
                <a:latin typeface="黑体"/>
                <a:ea typeface="黑体"/>
                <a:cs typeface="黑体"/>
                <a:sym typeface="黑体"/>
              </a:defRPr>
            </a:pPr>
            <a:r>
              <a:t>λ演算</a:t>
            </a:r>
            <a:b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函数式编程原理"/>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rPr dirty="0" err="1"/>
              <a:t>函数式编程原理</a:t>
            </a:r>
            <a:endParaRPr dirty="0"/>
          </a:p>
        </p:txBody>
      </p:sp>
      <p:sp>
        <p:nvSpPr>
          <p:cNvPr id="24" name="学时要求： 20+12…"/>
          <p:cNvSpPr txBox="1">
            <a:spLocks noGrp="1"/>
          </p:cNvSpPr>
          <p:nvPr>
            <p:ph type="body" sz="half" idx="4294967295"/>
          </p:nvPr>
        </p:nvSpPr>
        <p:spPr>
          <a:xfrm>
            <a:off x="838200" y="1825625"/>
            <a:ext cx="5356225" cy="4575175"/>
          </a:xfrm>
          <a:prstGeom prst="rect">
            <a:avLst/>
          </a:prstGeom>
        </p:spPr>
        <p:txBody>
          <a:bodyPr>
            <a:normAutofit/>
          </a:bodyPr>
          <a:lstStyle/>
          <a:p>
            <a:pPr marL="203200" indent="-203200" defTabSz="813435">
              <a:spcBef>
                <a:spcPts val="800"/>
              </a:spcBef>
              <a:defRPr sz="2400">
                <a:latin typeface="黑体"/>
                <a:ea typeface="黑体"/>
                <a:cs typeface="黑体"/>
                <a:sym typeface="黑体"/>
              </a:defRPr>
            </a:pPr>
            <a:r>
              <a:rPr dirty="0" err="1"/>
              <a:t>学时要求</a:t>
            </a:r>
            <a:r>
              <a:rPr dirty="0"/>
              <a:t>： </a:t>
            </a:r>
            <a:r>
              <a:rPr lang="en-US" altLang="zh-CN" dirty="0"/>
              <a:t>16</a:t>
            </a:r>
            <a:r>
              <a:rPr dirty="0"/>
              <a:t>+1</a:t>
            </a:r>
            <a:r>
              <a:rPr lang="en-US" dirty="0"/>
              <a:t>6</a:t>
            </a:r>
            <a:endParaRPr dirty="0"/>
          </a:p>
          <a:p>
            <a:pPr marL="203200" indent="-203200" defTabSz="813435">
              <a:spcBef>
                <a:spcPts val="800"/>
              </a:spcBef>
              <a:defRPr sz="2400">
                <a:latin typeface="黑体"/>
                <a:ea typeface="黑体"/>
                <a:cs typeface="黑体"/>
                <a:sym typeface="黑体"/>
              </a:defRPr>
            </a:pPr>
            <a:r>
              <a:rPr dirty="0" err="1"/>
              <a:t>授课方式：讲授+上机</a:t>
            </a:r>
            <a:endParaRPr dirty="0"/>
          </a:p>
          <a:p>
            <a:pPr marL="203200" indent="-203200" defTabSz="813435">
              <a:spcBef>
                <a:spcPts val="800"/>
              </a:spcBef>
              <a:defRPr sz="2400">
                <a:latin typeface="黑体"/>
                <a:ea typeface="黑体"/>
                <a:cs typeface="黑体"/>
                <a:sym typeface="黑体"/>
              </a:defRPr>
            </a:pPr>
            <a:r>
              <a:rPr dirty="0" err="1"/>
              <a:t>参考资料：CMU</a:t>
            </a:r>
            <a:r>
              <a:rPr dirty="0"/>
              <a:t> 15150</a:t>
            </a:r>
          </a:p>
          <a:p>
            <a:pPr marL="203200" indent="-203200" defTabSz="813435">
              <a:spcBef>
                <a:spcPts val="800"/>
              </a:spcBef>
              <a:defRPr sz="2400">
                <a:latin typeface="黑体"/>
                <a:ea typeface="黑体"/>
                <a:cs typeface="黑体"/>
                <a:sym typeface="黑体"/>
              </a:defRPr>
            </a:pPr>
            <a:r>
              <a:rPr dirty="0" err="1"/>
              <a:t>涉及内容</a:t>
            </a:r>
            <a:r>
              <a:rPr dirty="0"/>
              <a:t>：</a:t>
            </a:r>
          </a:p>
          <a:p>
            <a:pPr marL="610235" lvl="1" indent="-203200" defTabSz="813435">
              <a:lnSpc>
                <a:spcPct val="125000"/>
              </a:lnSpc>
              <a:spcBef>
                <a:spcPts val="400"/>
              </a:spcBef>
              <a:defRPr sz="2100">
                <a:latin typeface="黑体"/>
                <a:ea typeface="黑体"/>
                <a:cs typeface="黑体"/>
                <a:sym typeface="黑体"/>
              </a:defRPr>
            </a:pPr>
            <a:r>
              <a:rPr dirty="0" err="1"/>
              <a:t>程序正确性</a:t>
            </a:r>
            <a:r>
              <a:rPr dirty="0"/>
              <a:t>/</a:t>
            </a:r>
            <a:r>
              <a:rPr dirty="0" err="1"/>
              <a:t>有效性证明</a:t>
            </a:r>
            <a:endParaRPr dirty="0"/>
          </a:p>
          <a:p>
            <a:pPr marL="610235" lvl="1" indent="-203200" defTabSz="813435">
              <a:lnSpc>
                <a:spcPct val="125000"/>
              </a:lnSpc>
              <a:spcBef>
                <a:spcPts val="400"/>
              </a:spcBef>
              <a:defRPr sz="2100">
                <a:latin typeface="黑体"/>
                <a:ea typeface="黑体"/>
                <a:cs typeface="黑体"/>
                <a:sym typeface="黑体"/>
              </a:defRPr>
            </a:pPr>
            <a:r>
              <a:rPr dirty="0" err="1"/>
              <a:t>类型,声明,表达式,函数</a:t>
            </a:r>
            <a:endParaRPr dirty="0"/>
          </a:p>
          <a:p>
            <a:pPr marL="610235" lvl="1" indent="-203200" defTabSz="813435">
              <a:lnSpc>
                <a:spcPct val="125000"/>
              </a:lnSpc>
              <a:spcBef>
                <a:spcPts val="400"/>
              </a:spcBef>
              <a:defRPr sz="2100">
                <a:latin typeface="黑体"/>
                <a:ea typeface="黑体"/>
                <a:cs typeface="黑体"/>
                <a:sym typeface="黑体"/>
              </a:defRPr>
            </a:pPr>
            <a:r>
              <a:rPr dirty="0" err="1"/>
              <a:t>递归，模式匹配，多态类型检测</a:t>
            </a:r>
            <a:endParaRPr dirty="0"/>
          </a:p>
          <a:p>
            <a:pPr marL="610235" lvl="1" indent="-203200" defTabSz="813435">
              <a:lnSpc>
                <a:spcPct val="125000"/>
              </a:lnSpc>
              <a:spcBef>
                <a:spcPts val="400"/>
              </a:spcBef>
              <a:defRPr sz="2100">
                <a:latin typeface="黑体"/>
                <a:ea typeface="黑体"/>
                <a:cs typeface="黑体"/>
                <a:sym typeface="黑体"/>
              </a:defRPr>
            </a:pPr>
            <a:r>
              <a:rPr dirty="0" err="1"/>
              <a:t>高阶函数，惰性求值</a:t>
            </a:r>
            <a:endParaRPr dirty="0"/>
          </a:p>
          <a:p>
            <a:pPr marL="610235" lvl="1" indent="-203200" defTabSz="813435">
              <a:lnSpc>
                <a:spcPct val="125000"/>
              </a:lnSpc>
              <a:spcBef>
                <a:spcPts val="400"/>
              </a:spcBef>
              <a:defRPr sz="2100">
                <a:latin typeface="黑体"/>
                <a:ea typeface="黑体"/>
                <a:cs typeface="黑体"/>
                <a:sym typeface="黑体"/>
              </a:defRPr>
            </a:pPr>
            <a:r>
              <a:rPr dirty="0"/>
              <a:t>……</a:t>
            </a:r>
          </a:p>
        </p:txBody>
      </p:sp>
      <p:sp>
        <p:nvSpPr>
          <p:cNvPr id="25" name="课程目标：…"/>
          <p:cNvSpPr txBox="1"/>
          <p:nvPr/>
        </p:nvSpPr>
        <p:spPr>
          <a:xfrm>
            <a:off x="6194425" y="2506661"/>
            <a:ext cx="5502275" cy="4364989"/>
          </a:xfrm>
          <a:prstGeom prst="rect">
            <a:avLst/>
          </a:prstGeom>
          <a:ln w="12700">
            <a:miter lim="400000"/>
          </a:ln>
        </p:spPr>
        <p:txBody>
          <a:bodyPr lIns="45718" tIns="45718" rIns="45718" bIns="45718">
            <a:spAutoFit/>
          </a:bodyPr>
          <a:lstStyle/>
          <a:p>
            <a:pPr marL="228600" indent="-228600">
              <a:lnSpc>
                <a:spcPct val="90000"/>
              </a:lnSpc>
              <a:spcBef>
                <a:spcPts val="1000"/>
              </a:spcBef>
              <a:buSzPct val="100000"/>
              <a:buFont typeface="Arial" panose="020B0604020202090204"/>
              <a:buChar char="•"/>
              <a:defRPr sz="2800">
                <a:latin typeface="黑体"/>
                <a:ea typeface="黑体"/>
                <a:cs typeface="黑体"/>
                <a:sym typeface="黑体"/>
              </a:defRPr>
            </a:pPr>
            <a:r>
              <a:t>课程目标：</a:t>
            </a:r>
          </a:p>
          <a:p>
            <a:pPr marL="685800" lvl="1" indent="-228600">
              <a:lnSpc>
                <a:spcPct val="125000"/>
              </a:lnSpc>
              <a:spcBef>
                <a:spcPts val="500"/>
              </a:spcBef>
              <a:buSzPct val="100000"/>
              <a:buFont typeface="Arial" panose="020B0604020202090204"/>
              <a:buChar char="•"/>
              <a:defRPr sz="2400">
                <a:latin typeface="黑体"/>
                <a:ea typeface="黑体"/>
                <a:cs typeface="黑体"/>
                <a:sym typeface="黑体"/>
              </a:defRPr>
            </a:pPr>
            <a:r>
              <a:t>掌握函数式编程方法</a:t>
            </a:r>
          </a:p>
          <a:p>
            <a:pPr marL="685800" lvl="1" indent="-228600">
              <a:lnSpc>
                <a:spcPct val="125000"/>
              </a:lnSpc>
              <a:spcBef>
                <a:spcPts val="500"/>
              </a:spcBef>
              <a:buSzPct val="100000"/>
              <a:buFont typeface="Arial" panose="020B0604020202090204"/>
              <a:buChar char="•"/>
              <a:defRPr sz="2400">
                <a:latin typeface="黑体"/>
                <a:ea typeface="黑体"/>
                <a:cs typeface="黑体"/>
                <a:sym typeface="黑体"/>
              </a:defRPr>
            </a:pPr>
            <a:r>
              <a:t>掌握程序书写规范，并采用严格的推导方法证明程序的正确性</a:t>
            </a:r>
          </a:p>
          <a:p>
            <a:pPr marL="685800" lvl="1" indent="-228600">
              <a:lnSpc>
                <a:spcPct val="125000"/>
              </a:lnSpc>
              <a:spcBef>
                <a:spcPts val="500"/>
              </a:spcBef>
              <a:buSzPct val="100000"/>
              <a:buFont typeface="Arial" panose="020B0604020202090204"/>
              <a:buChar char="•"/>
              <a:defRPr sz="2400">
                <a:latin typeface="黑体"/>
                <a:ea typeface="黑体"/>
                <a:cs typeface="黑体"/>
                <a:sym typeface="黑体"/>
              </a:defRPr>
            </a:pPr>
            <a:r>
              <a:t>掌握串/并行程序的性能分析方法</a:t>
            </a:r>
          </a:p>
          <a:p>
            <a:pPr marL="685800" lvl="1" indent="-228600">
              <a:lnSpc>
                <a:spcPct val="125000"/>
              </a:lnSpc>
              <a:spcBef>
                <a:spcPts val="500"/>
              </a:spcBef>
              <a:buSzPct val="100000"/>
              <a:buFont typeface="Arial" panose="020B0604020202090204"/>
              <a:buChar char="•"/>
              <a:defRPr sz="2400">
                <a:latin typeface="黑体"/>
                <a:ea typeface="黑体"/>
                <a:cs typeface="黑体"/>
                <a:sym typeface="黑体"/>
              </a:defRPr>
            </a:pPr>
            <a:r>
              <a:t>掌握各种数据结构的特点，学会选择合适的数据结构进行功能设计，提高程序效率</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什么是函数式编程"/>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什么是函数式编程</a:t>
            </a:r>
          </a:p>
        </p:txBody>
      </p:sp>
      <p:sp>
        <p:nvSpPr>
          <p:cNvPr id="168" name="In computer science, functional programming is a programming paradigm that treats computation as the evaluation of mathematical functions and avoids state and mutable data.…"/>
          <p:cNvSpPr txBox="1">
            <a:spLocks noGrp="1"/>
          </p:cNvSpPr>
          <p:nvPr>
            <p:ph type="body" idx="4294967295"/>
          </p:nvPr>
        </p:nvSpPr>
        <p:spPr>
          <a:xfrm>
            <a:off x="381000" y="1825624"/>
            <a:ext cx="10972800" cy="4351340"/>
          </a:xfrm>
          <a:prstGeom prst="rect">
            <a:avLst/>
          </a:prstGeom>
        </p:spPr>
        <p:txBody>
          <a:bodyPr>
            <a:normAutofit/>
          </a:bodyPr>
          <a:lstStyle/>
          <a:p>
            <a:pPr marL="210185" indent="-210185" algn="just" defTabSz="840740">
              <a:lnSpc>
                <a:spcPct val="125000"/>
              </a:lnSpc>
              <a:spcBef>
                <a:spcPts val="900"/>
              </a:spcBef>
              <a:defRPr sz="2900"/>
            </a:pPr>
            <a:r>
              <a:t>In computer science, functional programming is a programming paradigm that treats computation as the evaluation of mathematical functions and avoids state and mutable data.</a:t>
            </a:r>
          </a:p>
          <a:p>
            <a:pPr marL="210185" indent="-210185" algn="r" defTabSz="840740">
              <a:spcBef>
                <a:spcPts val="900"/>
              </a:spcBef>
              <a:buSzTx/>
              <a:buNone/>
              <a:defRPr sz="2900"/>
            </a:pPr>
            <a:r>
              <a:t>--From wikepedia</a:t>
            </a:r>
          </a:p>
          <a:p>
            <a:pPr marL="210185" indent="-210185" defTabSz="840740">
              <a:spcBef>
                <a:spcPts val="900"/>
              </a:spcBef>
              <a:defRPr sz="2900"/>
            </a:pPr>
            <a:endParaRPr/>
          </a:p>
          <a:p>
            <a:pPr marL="210185" indent="-210185" defTabSz="840740">
              <a:lnSpc>
                <a:spcPct val="150000"/>
              </a:lnSpc>
              <a:spcBef>
                <a:spcPts val="900"/>
              </a:spcBef>
              <a:defRPr sz="2900">
                <a:latin typeface="黑体"/>
                <a:ea typeface="黑体"/>
                <a:cs typeface="黑体"/>
                <a:sym typeface="黑体"/>
              </a:defRPr>
            </a:pPr>
            <a:r>
              <a:t>函数式编程是一种编程模型，它将计算机运算看作是数学中函数的计算，并且避免了</a:t>
            </a:r>
            <a:r>
              <a:rPr>
                <a:solidFill>
                  <a:srgbClr val="FF0000"/>
                </a:solidFill>
              </a:rPr>
              <a:t>状态</a:t>
            </a:r>
            <a:r>
              <a:t>以及</a:t>
            </a:r>
            <a:r>
              <a:rPr>
                <a:solidFill>
                  <a:srgbClr val="FF0000"/>
                </a:solidFill>
              </a:rPr>
              <a:t>变量</a:t>
            </a:r>
            <a:r>
              <a:t>的概念。</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函数式编程的free-style"/>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函数式编程的style</a:t>
            </a:r>
          </a:p>
        </p:txBody>
      </p:sp>
      <p:pic>
        <p:nvPicPr>
          <p:cNvPr id="55" name="图像" descr="图像"/>
          <p:cNvPicPr>
            <a:picLocks noChangeAspect="1"/>
          </p:cNvPicPr>
          <p:nvPr/>
        </p:nvPicPr>
        <p:blipFill>
          <a:blip r:embed="rId2"/>
          <a:srcRect l="214" r="25268" b="51955"/>
          <a:stretch>
            <a:fillRect/>
          </a:stretch>
        </p:blipFill>
        <p:spPr>
          <a:xfrm>
            <a:off x="1644245" y="1649756"/>
            <a:ext cx="6127079" cy="587718"/>
          </a:xfrm>
          <a:prstGeom prst="rect">
            <a:avLst/>
          </a:prstGeom>
          <a:ln w="12700">
            <a:miter lim="400000"/>
            <a:headEnd/>
            <a:tailEnd/>
          </a:ln>
        </p:spPr>
      </p:pic>
      <p:pic>
        <p:nvPicPr>
          <p:cNvPr id="56" name="图像" descr="图像"/>
          <p:cNvPicPr>
            <a:picLocks noChangeAspect="1"/>
          </p:cNvPicPr>
          <p:nvPr/>
        </p:nvPicPr>
        <p:blipFill>
          <a:blip r:embed="rId3"/>
          <a:stretch>
            <a:fillRect/>
          </a:stretch>
        </p:blipFill>
        <p:spPr>
          <a:xfrm>
            <a:off x="1581150" y="2478827"/>
            <a:ext cx="8445500" cy="1409701"/>
          </a:xfrm>
          <a:prstGeom prst="rect">
            <a:avLst/>
          </a:prstGeom>
          <a:ln w="12700">
            <a:miter lim="400000"/>
            <a:headEnd/>
            <a:tailEnd/>
          </a:ln>
        </p:spPr>
      </p:pic>
      <p:pic>
        <p:nvPicPr>
          <p:cNvPr id="57" name="图像" descr="图像"/>
          <p:cNvPicPr>
            <a:picLocks noChangeAspect="1"/>
          </p:cNvPicPr>
          <p:nvPr/>
        </p:nvPicPr>
        <p:blipFill>
          <a:blip r:embed="rId4"/>
          <a:stretch>
            <a:fillRect/>
          </a:stretch>
        </p:blipFill>
        <p:spPr>
          <a:xfrm>
            <a:off x="1689100" y="3952028"/>
            <a:ext cx="4546600" cy="254001"/>
          </a:xfrm>
          <a:prstGeom prst="rect">
            <a:avLst/>
          </a:prstGeom>
          <a:ln w="12700">
            <a:miter lim="400000"/>
            <a:headEnd/>
            <a:tailEnd/>
          </a:ln>
        </p:spPr>
      </p:pic>
      <p:pic>
        <p:nvPicPr>
          <p:cNvPr id="58" name="图像" descr="图像"/>
          <p:cNvPicPr>
            <a:picLocks noChangeAspect="1"/>
          </p:cNvPicPr>
          <p:nvPr/>
        </p:nvPicPr>
        <p:blipFill>
          <a:blip r:embed="rId5"/>
          <a:stretch>
            <a:fillRect/>
          </a:stretch>
        </p:blipFill>
        <p:spPr>
          <a:xfrm>
            <a:off x="1568450" y="4409228"/>
            <a:ext cx="8470900" cy="2057401"/>
          </a:xfrm>
          <a:prstGeom prst="rect">
            <a:avLst/>
          </a:prstGeom>
          <a:ln w="12700">
            <a:miter lim="400000"/>
            <a:headEnd/>
            <a:tailEnd/>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函数式编程的好处"/>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函数式编程的好处</a:t>
            </a:r>
          </a:p>
        </p:txBody>
      </p:sp>
      <p:pic>
        <p:nvPicPr>
          <p:cNvPr id="61" name="图像" descr="图像"/>
          <p:cNvPicPr>
            <a:picLocks noChangeAspect="1"/>
          </p:cNvPicPr>
          <p:nvPr/>
        </p:nvPicPr>
        <p:blipFill>
          <a:blip r:embed="rId2"/>
          <a:stretch>
            <a:fillRect/>
          </a:stretch>
        </p:blipFill>
        <p:spPr>
          <a:xfrm>
            <a:off x="1752600" y="1530350"/>
            <a:ext cx="8382000" cy="2628900"/>
          </a:xfrm>
          <a:prstGeom prst="rect">
            <a:avLst/>
          </a:prstGeom>
          <a:ln w="12700">
            <a:miter lim="400000"/>
            <a:headEnd/>
            <a:tailEnd/>
          </a:ln>
        </p:spPr>
      </p:pic>
      <p:pic>
        <p:nvPicPr>
          <p:cNvPr id="62" name="图像" descr="图像"/>
          <p:cNvPicPr>
            <a:picLocks noChangeAspect="1"/>
          </p:cNvPicPr>
          <p:nvPr/>
        </p:nvPicPr>
        <p:blipFill>
          <a:blip r:embed="rId3"/>
          <a:stretch>
            <a:fillRect/>
          </a:stretch>
        </p:blipFill>
        <p:spPr>
          <a:xfrm>
            <a:off x="1803400" y="4197350"/>
            <a:ext cx="8280400" cy="2146300"/>
          </a:xfrm>
          <a:prstGeom prst="rect">
            <a:avLst/>
          </a:prstGeom>
          <a:ln w="12700">
            <a:miter lim="400000"/>
            <a:headEnd/>
            <a:tailEnd/>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1）你已经再也不知道数据是从哪里来了；…"/>
          <p:cNvSpPr txBox="1"/>
          <p:nvPr/>
        </p:nvSpPr>
        <p:spPr>
          <a:xfrm>
            <a:off x="844916" y="1770378"/>
            <a:ext cx="9754504" cy="1920875"/>
          </a:xfrm>
          <a:prstGeom prst="rect">
            <a:avLst/>
          </a:prstGeom>
          <a:ln w="12700">
            <a:miter lim="400000"/>
          </a:ln>
        </p:spPr>
        <p:txBody>
          <a:bodyPr lIns="45718" tIns="45718" rIns="45718" bIns="45718">
            <a:spAutoFit/>
          </a:bodyPr>
          <a:lstStyle/>
          <a:p>
            <a:pPr defTabSz="457200">
              <a:defRPr sz="1700" b="1">
                <a:solidFill>
                  <a:srgbClr val="1A1A1A"/>
                </a:solidFill>
                <a:latin typeface="Helvetica Neue" panose="02000503000000020004"/>
                <a:ea typeface="Helvetica Neue" panose="02000503000000020004"/>
                <a:cs typeface="Helvetica Neue" panose="02000503000000020004"/>
                <a:sym typeface="Helvetica Neue" panose="02000503000000020004"/>
              </a:defRPr>
            </a:pPr>
            <a:endParaRPr/>
          </a:p>
          <a:p>
            <a:pPr defTabSz="457200">
              <a:defRPr sz="1700" b="1">
                <a:solidFill>
                  <a:srgbClr val="1A1A1A"/>
                </a:solidFill>
                <a:latin typeface="Helvetica Neue" panose="02000503000000020004"/>
                <a:ea typeface="Helvetica Neue" panose="02000503000000020004"/>
                <a:cs typeface="Helvetica Neue" panose="02000503000000020004"/>
                <a:sym typeface="Helvetica Neue" panose="02000503000000020004"/>
              </a:defRPr>
            </a:pPr>
            <a:endParaRPr/>
          </a:p>
          <a:p>
            <a:pPr defTabSz="457200">
              <a:defRPr sz="1700" b="1">
                <a:solidFill>
                  <a:srgbClr val="1A1A1A"/>
                </a:solidFill>
                <a:latin typeface="Helvetica Neue" panose="02000503000000020004"/>
                <a:ea typeface="Helvetica Neue" panose="02000503000000020004"/>
                <a:cs typeface="Helvetica Neue" panose="02000503000000020004"/>
                <a:sym typeface="Helvetica Neue" panose="02000503000000020004"/>
              </a:defRPr>
            </a:pPr>
            <a:r>
              <a:t>1）数据是从哪里来</a:t>
            </a:r>
            <a:r>
              <a:rPr lang="zh-CN"/>
              <a:t>不重要</a:t>
            </a:r>
            <a:r>
              <a:t>；</a:t>
            </a:r>
          </a:p>
          <a:p>
            <a:pPr defTabSz="457200">
              <a:defRPr sz="1700" b="1">
                <a:solidFill>
                  <a:srgbClr val="1A1A1A"/>
                </a:solidFill>
                <a:latin typeface="Helvetica Neue" panose="02000503000000020004"/>
                <a:ea typeface="Helvetica Neue" panose="02000503000000020004"/>
                <a:cs typeface="Helvetica Neue" panose="02000503000000020004"/>
                <a:sym typeface="Helvetica Neue" panose="02000503000000020004"/>
              </a:defRPr>
            </a:pPr>
            <a:endParaRPr/>
          </a:p>
          <a:p>
            <a:pPr defTabSz="457200">
              <a:defRPr sz="1700" b="1">
                <a:solidFill>
                  <a:srgbClr val="1A1A1A"/>
                </a:solidFill>
                <a:latin typeface="Helvetica Neue" panose="02000503000000020004"/>
                <a:ea typeface="Helvetica Neue" panose="02000503000000020004"/>
                <a:cs typeface="Helvetica Neue" panose="02000503000000020004"/>
                <a:sym typeface="Helvetica Neue" panose="02000503000000020004"/>
              </a:defRPr>
            </a:pPr>
            <a:r>
              <a:t>2）每一个函数都是为了用小函数组织成更大的函数，函数的参数也是函数，函数返回的也是函数；</a:t>
            </a:r>
          </a:p>
          <a:p>
            <a:pPr defTabSz="457200">
              <a:defRPr sz="1700" b="1">
                <a:solidFill>
                  <a:srgbClr val="1A1A1A"/>
                </a:solidFill>
                <a:latin typeface="Helvetica Neue" panose="02000503000000020004"/>
                <a:ea typeface="Helvetica Neue" panose="02000503000000020004"/>
                <a:cs typeface="Helvetica Neue" panose="02000503000000020004"/>
                <a:sym typeface="Helvetica Neue" panose="02000503000000020004"/>
              </a:defRPr>
            </a:pPr>
            <a:endParaRPr/>
          </a:p>
          <a:p>
            <a:pPr defTabSz="457200">
              <a:defRPr sz="1700" b="1">
                <a:solidFill>
                  <a:srgbClr val="1A1A1A"/>
                </a:solidFill>
                <a:latin typeface="Helvetica Neue" panose="02000503000000020004"/>
                <a:ea typeface="Helvetica Neue" panose="02000503000000020004"/>
                <a:cs typeface="Helvetica Neue" panose="02000503000000020004"/>
                <a:sym typeface="Helvetica Neue" panose="02000503000000020004"/>
              </a:defRPr>
            </a:pPr>
            <a:r>
              <a:t>3）最后得到一个超级牛逼的函数，就等着别人用main函数把数据灌进去了。</a:t>
            </a:r>
          </a:p>
        </p:txBody>
      </p:sp>
      <p:sp>
        <p:nvSpPr>
          <p:cNvPr id="65" name="函数式编程在使用的时候的特点"/>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rPr dirty="0" err="1"/>
              <a:t>函数式编程的特点</a:t>
            </a:r>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函数式编程语言的特点"/>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171" name="函数是“first-class values”…"/>
          <p:cNvSpPr txBox="1">
            <a:spLocks noGrp="1"/>
          </p:cNvSpPr>
          <p:nvPr>
            <p:ph type="body" idx="4294967295"/>
          </p:nvPr>
        </p:nvSpPr>
        <p:spPr>
          <a:xfrm>
            <a:off x="838200" y="1825624"/>
            <a:ext cx="10515600" cy="4351340"/>
          </a:xfrm>
          <a:prstGeom prst="rect">
            <a:avLst/>
          </a:prstGeom>
        </p:spPr>
        <p:txBody>
          <a:bodyPr>
            <a:normAutofit/>
          </a:bodyPr>
          <a:lstStyle/>
          <a:p>
            <a:pPr>
              <a:lnSpc>
                <a:spcPct val="150000"/>
              </a:lnSpc>
              <a:defRPr>
                <a:latin typeface="黑体"/>
                <a:ea typeface="黑体"/>
                <a:cs typeface="黑体"/>
                <a:sym typeface="黑体"/>
              </a:defRPr>
            </a:pPr>
            <a:r>
              <a:t>函数是“first-class values”</a:t>
            </a:r>
          </a:p>
          <a:p>
            <a:pPr marL="685800" lvl="1" indent="-228600">
              <a:lnSpc>
                <a:spcPct val="150000"/>
              </a:lnSpc>
              <a:spcBef>
                <a:spcPts val="500"/>
              </a:spcBef>
              <a:defRPr sz="2400">
                <a:latin typeface="黑体"/>
                <a:ea typeface="黑体"/>
                <a:cs typeface="黑体"/>
                <a:sym typeface="黑体"/>
              </a:defRPr>
            </a:pPr>
            <a:r>
              <a:t>程序、函数和过程可以使用数学意义下的函数来表示</a:t>
            </a:r>
          </a:p>
          <a:p>
            <a:pPr marL="0" lvl="1" indent="457200">
              <a:lnSpc>
                <a:spcPct val="150000"/>
              </a:lnSpc>
              <a:spcBef>
                <a:spcPts val="500"/>
              </a:spcBef>
              <a:buSzTx/>
              <a:buNone/>
              <a:defRPr sz="2400">
                <a:latin typeface="黑体"/>
                <a:ea typeface="黑体"/>
                <a:cs typeface="黑体"/>
                <a:sym typeface="黑体"/>
              </a:defRPr>
            </a:pPr>
            <a:r>
              <a:t>		y = f(x)		//变量y就是值f(x)的一个名字</a:t>
            </a:r>
          </a:p>
          <a:p>
            <a:pPr marL="1143000" lvl="2" indent="-228600">
              <a:lnSpc>
                <a:spcPct val="150000"/>
              </a:lnSpc>
              <a:spcBef>
                <a:spcPts val="0"/>
              </a:spcBef>
              <a:defRPr sz="2000">
                <a:latin typeface="黑体"/>
                <a:ea typeface="黑体"/>
                <a:cs typeface="黑体"/>
                <a:sym typeface="黑体"/>
              </a:defRPr>
            </a:pPr>
            <a:r>
              <a:t>程序、函数和过程之间没有区别，函数可以作为数据来使用</a:t>
            </a:r>
          </a:p>
          <a:p>
            <a:pPr marL="1143000" lvl="2" indent="-228600">
              <a:lnSpc>
                <a:spcPct val="150000"/>
              </a:lnSpc>
              <a:spcBef>
                <a:spcPts val="0"/>
              </a:spcBef>
              <a:defRPr sz="2000">
                <a:latin typeface="黑体"/>
                <a:ea typeface="黑体"/>
                <a:cs typeface="黑体"/>
                <a:sym typeface="黑体"/>
              </a:defRPr>
            </a:pPr>
            <a:r>
              <a:t>变量总是代表实际值，变量没有存储位置和左值的概念没有赋值操作，只有常量、参数和值</a:t>
            </a:r>
          </a:p>
        </p:txBody>
      </p:sp>
      <p:pic>
        <p:nvPicPr>
          <p:cNvPr id="172" name="image.pdf" descr="image.pdf"/>
          <p:cNvPicPr>
            <a:picLocks noChangeAspect="1"/>
          </p:cNvPicPr>
          <p:nvPr/>
        </p:nvPicPr>
        <p:blipFill>
          <a:blip r:embed="rId3"/>
          <a:stretch>
            <a:fillRect/>
          </a:stretch>
        </p:blipFill>
        <p:spPr>
          <a:xfrm>
            <a:off x="3338512" y="5381625"/>
            <a:ext cx="1920877" cy="622300"/>
          </a:xfrm>
          <a:prstGeom prst="rect">
            <a:avLst/>
          </a:prstGeom>
          <a:ln w="12700">
            <a:miter lim="400000"/>
            <a:headEnd/>
            <a:tailEnd/>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函数式编程语言的特点"/>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171" name="函数是“first-class values”…"/>
          <p:cNvSpPr txBox="1">
            <a:spLocks noGrp="1"/>
          </p:cNvSpPr>
          <p:nvPr>
            <p:ph type="body" idx="4294967295"/>
          </p:nvPr>
        </p:nvSpPr>
        <p:spPr>
          <a:xfrm>
            <a:off x="722586" y="1812976"/>
            <a:ext cx="10515600" cy="4351340"/>
          </a:xfrm>
          <a:prstGeom prst="rect">
            <a:avLst/>
          </a:prstGeom>
        </p:spPr>
        <p:txBody>
          <a:bodyPr>
            <a:normAutofit fontScale="62500" lnSpcReduction="20000"/>
          </a:bodyPr>
          <a:lstStyle/>
          <a:p>
            <a:pPr>
              <a:lnSpc>
                <a:spcPct val="150000"/>
              </a:lnSpc>
              <a:defRPr>
                <a:latin typeface="黑体"/>
                <a:ea typeface="黑体"/>
                <a:cs typeface="黑体"/>
                <a:sym typeface="黑体"/>
              </a:defRPr>
            </a:pPr>
            <a:r>
              <a:rPr lang="en-GB" altLang="zh-CN" dirty="0"/>
              <a:t>x</a:t>
            </a:r>
            <a:r>
              <a:rPr lang="zh-CN" altLang="en-US" dirty="0"/>
              <a:t>等于</a:t>
            </a:r>
            <a:r>
              <a:rPr lang="en-GB" altLang="zh-CN" dirty="0"/>
              <a:t>x</a:t>
            </a:r>
            <a:r>
              <a:rPr lang="zh-CN" altLang="en-US" dirty="0"/>
              <a:t>加一，此时我们大量依赖的是状态，可变的状态，或者说变量，它们的值可以随程序运行而改变。</a:t>
            </a:r>
            <a:endParaRPr lang="en-US" altLang="zh-CN" dirty="0"/>
          </a:p>
          <a:p>
            <a:pPr>
              <a:lnSpc>
                <a:spcPct val="150000"/>
              </a:lnSpc>
              <a:defRPr>
                <a:latin typeface="黑体"/>
                <a:ea typeface="黑体"/>
                <a:cs typeface="黑体"/>
                <a:sym typeface="黑体"/>
              </a:defRPr>
            </a:pPr>
            <a:r>
              <a:rPr lang="zh-CN" altLang="en-US" dirty="0"/>
              <a:t>在函数式编程的状态都是不可变的。你可以声明一个状态，但是不能改变这个状态。而且由于你无法改变它，所以在函数式编程中不需要变量。事实上对函数式编程的讨论更像是数学、公式，而不像是程序语句。如果你把</a:t>
            </a:r>
            <a:r>
              <a:rPr lang="en-GB" altLang="zh-CN" dirty="0"/>
              <a:t>x = x + 1</a:t>
            </a:r>
            <a:r>
              <a:rPr lang="zh-CN" altLang="en-US" dirty="0"/>
              <a:t>这句话交给一个程序员看，他会说“啊，你在增加</a:t>
            </a:r>
            <a:r>
              <a:rPr lang="en-GB" altLang="zh-CN" dirty="0"/>
              <a:t>x</a:t>
            </a:r>
            <a:r>
              <a:rPr lang="zh-CN" altLang="en-US" dirty="0"/>
              <a:t>的值”，而如果你把它交给一个数学家看，他会说“嗯，我知道这不是</a:t>
            </a:r>
            <a:r>
              <a:rPr lang="en-GB" altLang="zh-CN" dirty="0"/>
              <a:t>true”</a:t>
            </a:r>
            <a:r>
              <a:rPr lang="zh-CN" altLang="en-GB" dirty="0"/>
              <a:t>。</a:t>
            </a:r>
            <a:endParaRPr lang="en-US" altLang="zh-CN" dirty="0"/>
          </a:p>
          <a:p>
            <a:pPr>
              <a:lnSpc>
                <a:spcPct val="150000"/>
              </a:lnSpc>
              <a:defRPr>
                <a:latin typeface="黑体"/>
                <a:ea typeface="黑体"/>
                <a:cs typeface="黑体"/>
                <a:sym typeface="黑体"/>
              </a:defRPr>
            </a:pPr>
            <a:r>
              <a:rPr lang="zh-CN" altLang="en-US" dirty="0"/>
              <a:t>在函数式编程语言中，函数接受一些参数，那么当你调用这个函数时，影响函数调用的只是你传进去的参数，而你得到的也只是计算结果。在一个纯函数式编程语言中，函数在计算时不会对进行一些神奇的改变，它只会使用你给它的参数，然后返回结果。在函数式编程语言中，一个</a:t>
            </a:r>
            <a:r>
              <a:rPr lang="en-GB" altLang="zh-CN" dirty="0"/>
              <a:t>void</a:t>
            </a:r>
            <a:r>
              <a:rPr lang="zh-CN" altLang="en-US" dirty="0"/>
              <a:t>方法是没有意义的，它唯一的作用只是让你的</a:t>
            </a:r>
            <a:r>
              <a:rPr lang="en-GB" altLang="zh-CN" dirty="0"/>
              <a:t>CPU</a:t>
            </a:r>
            <a:r>
              <a:rPr lang="zh-CN" altLang="en-US" dirty="0"/>
              <a:t>发热，而不能给你任何东西，也不会有副作用。 </a:t>
            </a:r>
          </a:p>
          <a:p>
            <a:pPr>
              <a:lnSpc>
                <a:spcPct val="150000"/>
              </a:lnSpc>
              <a:defRPr>
                <a:latin typeface="黑体"/>
                <a:ea typeface="黑体"/>
                <a:cs typeface="黑体"/>
                <a:sym typeface="黑体"/>
              </a:defRPr>
            </a:pPr>
            <a:endParaRPr lang="zh-CN" altLang="en-GB" dirty="0"/>
          </a:p>
          <a:p>
            <a:pPr>
              <a:lnSpc>
                <a:spcPct val="150000"/>
              </a:lnSpc>
              <a:defRPr>
                <a:latin typeface="黑体"/>
                <a:ea typeface="黑体"/>
                <a:cs typeface="黑体"/>
                <a:sym typeface="黑体"/>
              </a:defRPr>
            </a:pPr>
            <a:endParaRPr dirty="0"/>
          </a:p>
        </p:txBody>
      </p:sp>
      <p:pic>
        <p:nvPicPr>
          <p:cNvPr id="172" name="image.pdf" descr="image.pdf"/>
          <p:cNvPicPr>
            <a:picLocks noChangeAspect="1"/>
          </p:cNvPicPr>
          <p:nvPr/>
        </p:nvPicPr>
        <p:blipFill>
          <a:blip r:embed="rId3"/>
          <a:stretch>
            <a:fillRect/>
          </a:stretch>
        </p:blipFill>
        <p:spPr>
          <a:xfrm>
            <a:off x="6838457" y="693684"/>
            <a:ext cx="1746495" cy="565806"/>
          </a:xfrm>
          <a:prstGeom prst="rect">
            <a:avLst/>
          </a:prstGeom>
          <a:ln w="12700">
            <a:miter lim="400000"/>
            <a:headEnd/>
            <a:tailEnd/>
          </a:ln>
        </p:spPr>
      </p:pic>
      <p:grpSp>
        <p:nvGrpSpPr>
          <p:cNvPr id="8" name="成组"/>
          <p:cNvGrpSpPr/>
          <p:nvPr/>
        </p:nvGrpSpPr>
        <p:grpSpPr>
          <a:xfrm>
            <a:off x="8901122" y="693684"/>
            <a:ext cx="2337064" cy="949327"/>
            <a:chOff x="0" y="0"/>
            <a:chExt cx="2337062" cy="949325"/>
          </a:xfrm>
        </p:grpSpPr>
        <p:sp>
          <p:nvSpPr>
            <p:cNvPr id="9" name="形状"/>
            <p:cNvSpPr/>
            <p:nvPr/>
          </p:nvSpPr>
          <p:spPr>
            <a:xfrm>
              <a:off x="-1" y="0"/>
              <a:ext cx="2337064" cy="949326"/>
            </a:xfrm>
            <a:custGeom>
              <a:avLst/>
              <a:gdLst/>
              <a:ahLst/>
              <a:cxnLst>
                <a:cxn ang="0">
                  <a:pos x="wd2" y="hd2"/>
                </a:cxn>
                <a:cxn ang="5400000">
                  <a:pos x="wd2" y="hd2"/>
                </a:cxn>
                <a:cxn ang="10800000">
                  <a:pos x="wd2" y="hd2"/>
                </a:cxn>
                <a:cxn ang="16200000">
                  <a:pos x="wd2" y="hd2"/>
                </a:cxn>
              </a:cxnLst>
              <a:rect l="0" t="0" r="r" b="b"/>
              <a:pathLst>
                <a:path w="21600" h="21600" extrusionOk="0">
                  <a:moveTo>
                    <a:pt x="8187" y="0"/>
                  </a:moveTo>
                  <a:cubicBezTo>
                    <a:pt x="6706" y="0"/>
                    <a:pt x="5505" y="1612"/>
                    <a:pt x="5505" y="3600"/>
                  </a:cubicBezTo>
                  <a:lnTo>
                    <a:pt x="0" y="3110"/>
                  </a:lnTo>
                  <a:lnTo>
                    <a:pt x="5505" y="9000"/>
                  </a:lnTo>
                  <a:lnTo>
                    <a:pt x="5505" y="18000"/>
                  </a:lnTo>
                  <a:cubicBezTo>
                    <a:pt x="5505" y="19988"/>
                    <a:pt x="6706" y="21600"/>
                    <a:pt x="8187" y="21600"/>
                  </a:cubicBezTo>
                  <a:lnTo>
                    <a:pt x="18917" y="21600"/>
                  </a:lnTo>
                  <a:cubicBezTo>
                    <a:pt x="20399" y="21600"/>
                    <a:pt x="21600" y="19988"/>
                    <a:pt x="21600" y="18000"/>
                  </a:cubicBezTo>
                  <a:lnTo>
                    <a:pt x="21600" y="3600"/>
                  </a:lnTo>
                  <a:cubicBezTo>
                    <a:pt x="21600" y="1612"/>
                    <a:pt x="20399" y="0"/>
                    <a:pt x="18917" y="0"/>
                  </a:cubicBezTo>
                  <a:lnTo>
                    <a:pt x="8187" y="0"/>
                  </a:lnTo>
                  <a:close/>
                </a:path>
              </a:pathLst>
            </a:custGeom>
            <a:solidFill>
              <a:srgbClr val="FFFFFF"/>
            </a:solidFill>
            <a:ln w="12700" cap="flat">
              <a:solidFill>
                <a:srgbClr val="41719C"/>
              </a:solidFill>
              <a:prstDash val="solid"/>
              <a:round/>
            </a:ln>
            <a:effectLst/>
          </p:spPr>
          <p:txBody>
            <a:bodyPr wrap="square" lIns="45718" tIns="45718" rIns="45718" bIns="45718" numCol="1" anchor="ctr">
              <a:noAutofit/>
            </a:bodyPr>
            <a:lstStyle/>
            <a:p>
              <a:pPr algn="ctr">
                <a:defRPr sz="2800">
                  <a:solidFill>
                    <a:srgbClr val="FF0000"/>
                  </a:solidFill>
                  <a:latin typeface="黑体"/>
                  <a:ea typeface="黑体"/>
                  <a:cs typeface="黑体"/>
                  <a:sym typeface="黑体"/>
                </a:defRPr>
              </a:pPr>
              <a:endParaRPr/>
            </a:p>
          </p:txBody>
        </p:sp>
        <p:sp>
          <p:nvSpPr>
            <p:cNvPr id="10" name="没有意义"/>
            <p:cNvSpPr txBox="1"/>
            <p:nvPr/>
          </p:nvSpPr>
          <p:spPr>
            <a:xfrm>
              <a:off x="659346" y="174942"/>
              <a:ext cx="1613942" cy="599439"/>
            </a:xfrm>
            <a:prstGeom prst="rect">
              <a:avLst/>
            </a:prstGeom>
            <a:noFill/>
            <a:ln w="12700" cap="flat">
              <a:noFill/>
              <a:miter lim="400000"/>
            </a:ln>
            <a:effectLst/>
          </p:spPr>
          <p:txBody>
            <a:bodyPr wrap="square" lIns="45718" tIns="45718" rIns="45718" bIns="45718" numCol="1" anchor="ctr">
              <a:spAutoFit/>
            </a:bodyPr>
            <a:lstStyle>
              <a:lvl1pPr algn="ctr">
                <a:defRPr sz="2800">
                  <a:solidFill>
                    <a:srgbClr val="FF0000"/>
                  </a:solidFill>
                  <a:latin typeface="黑体"/>
                  <a:ea typeface="黑体"/>
                  <a:cs typeface="黑体"/>
                  <a:sym typeface="黑体"/>
                </a:defRPr>
              </a:lvl1pPr>
            </a:lstStyle>
            <a:p>
              <a:r>
                <a:t>没有意义</a:t>
              </a:r>
            </a:p>
          </p:txBody>
        </p:sp>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函数式编程语言的特点"/>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180" name="引用透明性…"/>
          <p:cNvSpPr txBox="1">
            <a:spLocks noGrp="1"/>
          </p:cNvSpPr>
          <p:nvPr>
            <p:ph type="body" idx="4294967295"/>
          </p:nvPr>
        </p:nvSpPr>
        <p:spPr>
          <a:xfrm>
            <a:off x="838200" y="1549400"/>
            <a:ext cx="10515600" cy="4575175"/>
          </a:xfrm>
          <a:prstGeom prst="rect">
            <a:avLst/>
          </a:prstGeom>
        </p:spPr>
        <p:txBody>
          <a:bodyPr>
            <a:normAutofit/>
          </a:bodyPr>
          <a:lstStyle>
            <a:lvl1pPr>
              <a:lnSpc>
                <a:spcPct val="150000"/>
              </a:lnSpc>
              <a:defRPr>
                <a:latin typeface="黑体"/>
                <a:ea typeface="黑体"/>
                <a:cs typeface="黑体"/>
                <a:sym typeface="黑体"/>
              </a:defRPr>
            </a:lvl1pPr>
            <a:lvl2pPr marL="685800" indent="-228600">
              <a:lnSpc>
                <a:spcPct val="125000"/>
              </a:lnSpc>
              <a:spcBef>
                <a:spcPts val="500"/>
              </a:spcBef>
              <a:defRPr sz="2400">
                <a:latin typeface="黑体"/>
                <a:ea typeface="黑体"/>
                <a:cs typeface="黑体"/>
                <a:sym typeface="黑体"/>
              </a:defRPr>
            </a:lvl2pPr>
          </a:lstStyle>
          <a:p>
            <a:r>
              <a:t>引用透明性</a:t>
            </a:r>
          </a:p>
          <a:p>
            <a:pPr lvl="1"/>
            <a:r>
              <a:t>任何函数的值只取决于它的参数的值，而与求得参数值的先后或调用函数的路径无关</a:t>
            </a:r>
          </a:p>
        </p:txBody>
      </p:sp>
      <p:sp>
        <p:nvSpPr>
          <p:cNvPr id="181" name="int x = 10;…"/>
          <p:cNvSpPr txBox="1"/>
          <p:nvPr/>
        </p:nvSpPr>
        <p:spPr>
          <a:xfrm>
            <a:off x="1668461" y="3324225"/>
            <a:ext cx="2084389" cy="2755264"/>
          </a:xfrm>
          <a:prstGeom prst="rect">
            <a:avLst/>
          </a:prstGeom>
          <a:solidFill>
            <a:srgbClr val="FFFFFF"/>
          </a:solidFill>
          <a:ln>
            <a:solidFill>
              <a:srgbClr val="000000"/>
            </a:solidFill>
          </a:ln>
        </p:spPr>
        <p:txBody>
          <a:bodyPr lIns="45718" tIns="45718" rIns="45718" bIns="45718">
            <a:spAutoFit/>
          </a:bodyPr>
          <a:lstStyle/>
          <a:p>
            <a:pPr algn="just">
              <a:defRPr sz="1600">
                <a:latin typeface="宋体"/>
                <a:ea typeface="宋体"/>
                <a:cs typeface="宋体"/>
                <a:sym typeface="宋体"/>
              </a:defRPr>
            </a:pPr>
            <a:r>
              <a:t>int x = 10;</a:t>
            </a:r>
            <a:endParaRPr sz="2000"/>
          </a:p>
          <a:p>
            <a:pPr algn="just">
              <a:defRPr sz="1600">
                <a:latin typeface="宋体"/>
                <a:ea typeface="宋体"/>
                <a:cs typeface="宋体"/>
                <a:sym typeface="宋体"/>
              </a:defRPr>
            </a:pPr>
            <a:r>
              <a:t>int u = 0;</a:t>
            </a:r>
            <a:endParaRPr sz="2000"/>
          </a:p>
          <a:p>
            <a:pPr algn="just">
              <a:defRPr sz="1600">
                <a:latin typeface="宋体"/>
                <a:ea typeface="宋体"/>
                <a:cs typeface="宋体"/>
                <a:sym typeface="宋体"/>
              </a:defRPr>
            </a:pPr>
            <a:r>
              <a:t> </a:t>
            </a:r>
            <a:endParaRPr sz="2000"/>
          </a:p>
          <a:p>
            <a:pPr algn="just">
              <a:defRPr sz="1600">
                <a:latin typeface="宋体"/>
                <a:ea typeface="宋体"/>
                <a:cs typeface="宋体"/>
                <a:sym typeface="宋体"/>
              </a:defRPr>
            </a:pPr>
            <a:r>
              <a:t>int f() {</a:t>
            </a:r>
            <a:endParaRPr sz="2000"/>
          </a:p>
          <a:p>
            <a:pPr algn="just">
              <a:defRPr sz="1600">
                <a:latin typeface="宋体"/>
                <a:ea typeface="宋体"/>
                <a:cs typeface="宋体"/>
                <a:sym typeface="宋体"/>
              </a:defRPr>
            </a:pPr>
            <a:r>
              <a:t>u++;</a:t>
            </a:r>
            <a:endParaRPr sz="2000"/>
          </a:p>
          <a:p>
            <a:pPr algn="just">
              <a:defRPr sz="1600">
                <a:latin typeface="宋体"/>
                <a:ea typeface="宋体"/>
                <a:cs typeface="宋体"/>
                <a:sym typeface="宋体"/>
              </a:defRPr>
            </a:pPr>
            <a:r>
              <a:t>   return x+u;</a:t>
            </a:r>
            <a:endParaRPr sz="2000"/>
          </a:p>
          <a:p>
            <a:pPr algn="just">
              <a:defRPr sz="1600">
                <a:latin typeface="宋体"/>
                <a:ea typeface="宋体"/>
                <a:cs typeface="宋体"/>
                <a:sym typeface="宋体"/>
              </a:defRPr>
            </a:pPr>
            <a:r>
              <a:t>}</a:t>
            </a:r>
            <a:endParaRPr sz="2000"/>
          </a:p>
          <a:p>
            <a:pPr algn="just">
              <a:defRPr sz="1600">
                <a:latin typeface="宋体"/>
                <a:ea typeface="宋体"/>
                <a:cs typeface="宋体"/>
                <a:sym typeface="宋体"/>
              </a:defRPr>
            </a:pPr>
            <a:r>
              <a:t> </a:t>
            </a:r>
            <a:endParaRPr sz="2000"/>
          </a:p>
          <a:p>
            <a:pPr algn="just">
              <a:defRPr sz="1600">
                <a:latin typeface="宋体"/>
                <a:ea typeface="宋体"/>
                <a:cs typeface="宋体"/>
                <a:sym typeface="宋体"/>
              </a:defRPr>
            </a:pPr>
            <a:r>
              <a:t>int g() {</a:t>
            </a:r>
            <a:endParaRPr sz="2000"/>
          </a:p>
          <a:p>
            <a:pPr algn="just">
              <a:defRPr sz="1600">
                <a:latin typeface="宋体"/>
                <a:ea typeface="宋体"/>
                <a:cs typeface="宋体"/>
                <a:sym typeface="宋体"/>
              </a:defRPr>
            </a:pPr>
            <a:r>
              <a:t>return f()+u;</a:t>
            </a:r>
            <a:endParaRPr sz="2000"/>
          </a:p>
          <a:p>
            <a:pPr algn="just">
              <a:defRPr sz="1600">
                <a:latin typeface="宋体"/>
                <a:ea typeface="宋体"/>
                <a:cs typeface="宋体"/>
                <a:sym typeface="宋体"/>
              </a:defRPr>
            </a:pPr>
            <a:r>
              <a:t>}</a:t>
            </a:r>
          </a:p>
        </p:txBody>
      </p:sp>
      <p:sp>
        <p:nvSpPr>
          <p:cNvPr id="182" name="表达式求值，避免繁琐的内存管理，没有内部状态，也没有副作用…"/>
          <p:cNvSpPr txBox="1"/>
          <p:nvPr/>
        </p:nvSpPr>
        <p:spPr>
          <a:xfrm>
            <a:off x="5692775" y="3360737"/>
            <a:ext cx="6003925" cy="3025139"/>
          </a:xfrm>
          <a:prstGeom prst="rect">
            <a:avLst/>
          </a:prstGeom>
          <a:ln w="12700">
            <a:miter lim="400000"/>
          </a:ln>
        </p:spPr>
        <p:txBody>
          <a:bodyPr lIns="45718" tIns="45718" rIns="45718" bIns="45718">
            <a:spAutoFit/>
          </a:bodyPr>
          <a:lstStyle/>
          <a:p>
            <a:pPr marL="285750" indent="-285750">
              <a:lnSpc>
                <a:spcPct val="150000"/>
              </a:lnSpc>
              <a:buSzPct val="100000"/>
              <a:buFont typeface="Arial" panose="020B0604020202090204"/>
              <a:buChar char="•"/>
              <a:defRPr sz="2400">
                <a:solidFill>
                  <a:srgbClr val="FF0000"/>
                </a:solidFill>
                <a:latin typeface="黑体"/>
                <a:ea typeface="黑体"/>
                <a:cs typeface="黑体"/>
                <a:sym typeface="黑体"/>
              </a:defRPr>
            </a:pPr>
            <a:r>
              <a:t>表达式求值，避免繁琐的内存管理，没有内部状态，也没有副作用</a:t>
            </a:r>
          </a:p>
          <a:p>
            <a:pPr marL="285750" indent="-285750">
              <a:lnSpc>
                <a:spcPct val="150000"/>
              </a:lnSpc>
              <a:buSzPct val="100000"/>
              <a:buFont typeface="Arial" panose="020B0604020202090204"/>
              <a:buChar char="•"/>
              <a:defRPr sz="2400">
                <a:solidFill>
                  <a:srgbClr val="FF0000"/>
                </a:solidFill>
                <a:latin typeface="黑体"/>
                <a:ea typeface="黑体"/>
                <a:cs typeface="黑体"/>
                <a:sym typeface="黑体"/>
              </a:defRPr>
            </a:pPr>
            <a:r>
              <a:t>变量只是一个名称，而不是一个存储单元</a:t>
            </a:r>
          </a:p>
          <a:p>
            <a:pPr marL="285750" indent="-285750">
              <a:lnSpc>
                <a:spcPct val="150000"/>
              </a:lnSpc>
              <a:buSzPct val="100000"/>
              <a:buFont typeface="Arial" panose="020B0604020202090204"/>
              <a:buChar char="•"/>
              <a:defRPr sz="2400">
                <a:solidFill>
                  <a:srgbClr val="FF0000"/>
                </a:solidFill>
                <a:latin typeface="黑体"/>
                <a:ea typeface="黑体"/>
                <a:cs typeface="黑体"/>
                <a:sym typeface="黑体"/>
              </a:defRPr>
            </a:pPr>
            <a:r>
              <a:t>变量只能被定义一次，将反复拷贝大量数据</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函数式编程语言的特点"/>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187" name="高阶函数（Higher-Order Function）…"/>
          <p:cNvSpPr txBox="1">
            <a:spLocks noGrp="1"/>
          </p:cNvSpPr>
          <p:nvPr>
            <p:ph type="body" sz="half" idx="4294967295"/>
          </p:nvPr>
        </p:nvSpPr>
        <p:spPr>
          <a:xfrm>
            <a:off x="838200" y="1473200"/>
            <a:ext cx="10515600" cy="2400300"/>
          </a:xfrm>
          <a:prstGeom prst="rect">
            <a:avLst/>
          </a:prstGeom>
        </p:spPr>
        <p:txBody>
          <a:bodyPr>
            <a:normAutofit/>
          </a:bodyPr>
          <a:lstStyle/>
          <a:p>
            <a:pPr marL="226060" indent="-226060" defTabSz="904875">
              <a:lnSpc>
                <a:spcPct val="150000"/>
              </a:lnSpc>
              <a:spcBef>
                <a:spcPts val="900"/>
              </a:spcBef>
              <a:defRPr sz="2700">
                <a:latin typeface="黑体"/>
                <a:ea typeface="黑体"/>
                <a:cs typeface="黑体"/>
                <a:sym typeface="黑体"/>
              </a:defRPr>
            </a:pPr>
            <a:r>
              <a:t>高阶函数（Higher-Order Function）</a:t>
            </a:r>
          </a:p>
          <a:p>
            <a:pPr marL="678815" lvl="1" indent="-226060" defTabSz="904875">
              <a:lnSpc>
                <a:spcPct val="125000"/>
              </a:lnSpc>
              <a:spcBef>
                <a:spcPts val="400"/>
              </a:spcBef>
              <a:defRPr sz="2300">
                <a:latin typeface="黑体"/>
                <a:ea typeface="黑体"/>
                <a:cs typeface="黑体"/>
                <a:sym typeface="黑体"/>
              </a:defRPr>
            </a:pPr>
            <a:r>
              <a:t>函数可以不依赖于任何其他的对象而独立存在，可以将函数作为参数传入另一个函数，也可以作为函数的返回值</a:t>
            </a:r>
          </a:p>
          <a:p>
            <a:pPr marL="678815" lvl="1" indent="-226060" defTabSz="904875">
              <a:lnSpc>
                <a:spcPct val="125000"/>
              </a:lnSpc>
              <a:spcBef>
                <a:spcPts val="400"/>
              </a:spcBef>
              <a:defRPr sz="2300">
                <a:latin typeface="黑体"/>
                <a:ea typeface="黑体"/>
                <a:cs typeface="黑体"/>
                <a:sym typeface="黑体"/>
              </a:defRPr>
            </a:pPr>
            <a:r>
              <a:t>两个基本运算：合成和柯里化</a:t>
            </a:r>
          </a:p>
        </p:txBody>
      </p:sp>
      <p:pic>
        <p:nvPicPr>
          <p:cNvPr id="188" name="image.pdf" descr="image.pdf"/>
          <p:cNvPicPr>
            <a:picLocks noChangeAspect="1"/>
          </p:cNvPicPr>
          <p:nvPr/>
        </p:nvPicPr>
        <p:blipFill>
          <a:blip r:embed="rId3"/>
          <a:stretch>
            <a:fillRect/>
          </a:stretch>
        </p:blipFill>
        <p:spPr>
          <a:xfrm>
            <a:off x="1363662" y="3743325"/>
            <a:ext cx="2587626" cy="2030414"/>
          </a:xfrm>
          <a:prstGeom prst="rect">
            <a:avLst/>
          </a:prstGeom>
          <a:ln w="12700">
            <a:miter lim="400000"/>
            <a:headEnd/>
            <a:tailEnd/>
          </a:ln>
        </p:spPr>
      </p:pic>
      <p:grpSp>
        <p:nvGrpSpPr>
          <p:cNvPr id="191" name="成组"/>
          <p:cNvGrpSpPr/>
          <p:nvPr/>
        </p:nvGrpSpPr>
        <p:grpSpPr>
          <a:xfrm>
            <a:off x="5689312" y="2478087"/>
            <a:ext cx="6251863" cy="2222181"/>
            <a:chOff x="0" y="0"/>
            <a:chExt cx="5820063" cy="1780538"/>
          </a:xfrm>
        </p:grpSpPr>
        <p:sp>
          <p:nvSpPr>
            <p:cNvPr id="189" name="形状"/>
            <p:cNvSpPr/>
            <p:nvPr/>
          </p:nvSpPr>
          <p:spPr>
            <a:xfrm>
              <a:off x="0" y="269557"/>
              <a:ext cx="5820064" cy="1241428"/>
            </a:xfrm>
            <a:custGeom>
              <a:avLst/>
              <a:gdLst/>
              <a:ahLst/>
              <a:cxnLst>
                <a:cxn ang="0">
                  <a:pos x="wd2" y="hd2"/>
                </a:cxn>
                <a:cxn ang="5400000">
                  <a:pos x="wd2" y="hd2"/>
                </a:cxn>
                <a:cxn ang="10800000">
                  <a:pos x="wd2" y="hd2"/>
                </a:cxn>
                <a:cxn ang="16200000">
                  <a:pos x="wd2" y="hd2"/>
                </a:cxn>
              </a:cxnLst>
              <a:rect l="0" t="0" r="r" b="b"/>
              <a:pathLst>
                <a:path w="21600" h="21600" extrusionOk="0">
                  <a:moveTo>
                    <a:pt x="5643" y="0"/>
                  </a:moveTo>
                  <a:cubicBezTo>
                    <a:pt x="3881" y="0"/>
                    <a:pt x="2452" y="1612"/>
                    <a:pt x="2452" y="3600"/>
                  </a:cubicBezTo>
                  <a:lnTo>
                    <a:pt x="0" y="5100"/>
                  </a:lnTo>
                  <a:lnTo>
                    <a:pt x="2452" y="9000"/>
                  </a:lnTo>
                  <a:lnTo>
                    <a:pt x="2452" y="18000"/>
                  </a:lnTo>
                  <a:cubicBezTo>
                    <a:pt x="2452" y="19988"/>
                    <a:pt x="3881" y="21600"/>
                    <a:pt x="5643" y="21600"/>
                  </a:cubicBezTo>
                  <a:lnTo>
                    <a:pt x="18409" y="21600"/>
                  </a:lnTo>
                  <a:cubicBezTo>
                    <a:pt x="20171" y="21600"/>
                    <a:pt x="21600" y="19988"/>
                    <a:pt x="21600" y="18000"/>
                  </a:cubicBezTo>
                  <a:lnTo>
                    <a:pt x="21600" y="3600"/>
                  </a:lnTo>
                  <a:cubicBezTo>
                    <a:pt x="21600" y="1612"/>
                    <a:pt x="20171" y="0"/>
                    <a:pt x="18409" y="0"/>
                  </a:cubicBezTo>
                  <a:lnTo>
                    <a:pt x="5643" y="0"/>
                  </a:lnTo>
                  <a:close/>
                </a:path>
              </a:pathLst>
            </a:custGeom>
            <a:solidFill>
              <a:srgbClr val="FFFFFF"/>
            </a:solidFill>
            <a:ln w="12700" cap="flat">
              <a:solidFill>
                <a:srgbClr val="41719C"/>
              </a:solidFill>
              <a:prstDash val="solid"/>
              <a:round/>
            </a:ln>
            <a:effectLst/>
          </p:spPr>
          <p:txBody>
            <a:bodyPr wrap="square" lIns="45718" tIns="45718" rIns="45718" bIns="45718" numCol="1" anchor="ctr">
              <a:noAutofit/>
            </a:bodyPr>
            <a:lstStyle/>
            <a:p>
              <a:pPr>
                <a:lnSpc>
                  <a:spcPct val="125000"/>
                </a:lnSpc>
                <a:defRPr sz="2000">
                  <a:solidFill>
                    <a:srgbClr val="1F4E79"/>
                  </a:solidFill>
                  <a:latin typeface="黑体"/>
                  <a:ea typeface="黑体"/>
                  <a:cs typeface="黑体"/>
                  <a:sym typeface="黑体"/>
                </a:defRPr>
              </a:pPr>
              <a:endParaRPr/>
            </a:p>
          </p:txBody>
        </p:sp>
        <p:sp>
          <p:nvSpPr>
            <p:cNvPr id="190" name="把接受多个参数的函数变换为接受一个单一参数（最初函数的第一个参数）的函数，并返回接受余下参数而且返回结果的新函数"/>
            <p:cNvSpPr txBox="1"/>
            <p:nvPr/>
          </p:nvSpPr>
          <p:spPr>
            <a:xfrm>
              <a:off x="849624" y="-1"/>
              <a:ext cx="4781502" cy="1780539"/>
            </a:xfrm>
            <a:prstGeom prst="rect">
              <a:avLst/>
            </a:prstGeom>
            <a:noFill/>
            <a:ln w="12700" cap="flat">
              <a:noFill/>
              <a:miter lim="400000"/>
            </a:ln>
            <a:effectLst/>
          </p:spPr>
          <p:txBody>
            <a:bodyPr wrap="square" lIns="45718" tIns="45718" rIns="45718" bIns="45718" numCol="1" anchor="ctr">
              <a:spAutoFit/>
            </a:bodyPr>
            <a:lstStyle>
              <a:lvl1pPr>
                <a:lnSpc>
                  <a:spcPct val="125000"/>
                </a:lnSpc>
                <a:defRPr sz="2000">
                  <a:solidFill>
                    <a:srgbClr val="1F4E79"/>
                  </a:solidFill>
                  <a:latin typeface="黑体"/>
                  <a:ea typeface="黑体"/>
                  <a:cs typeface="黑体"/>
                  <a:sym typeface="黑体"/>
                </a:defRPr>
              </a:lvl1pPr>
            </a:lstStyle>
            <a:p>
              <a:r>
                <a:t>把接受多个参数的函数变换为接受一个单一参数（最初函数的第一个参数）的函数，并返回接受余下参数而且返回结果的新函数</a:t>
              </a:r>
            </a:p>
          </p:txBody>
        </p:sp>
      </p:grpSp>
      <p:sp>
        <p:nvSpPr>
          <p:cNvPr id="192" name="real add(real x, real y, real z) {…"/>
          <p:cNvSpPr/>
          <p:nvPr/>
        </p:nvSpPr>
        <p:spPr>
          <a:xfrm>
            <a:off x="4106862" y="4660899"/>
            <a:ext cx="4105250" cy="1200325"/>
          </a:xfrm>
          <a:prstGeom prst="rect">
            <a:avLst/>
          </a:prstGeom>
          <a:ln>
            <a:solidFill>
              <a:srgbClr val="000000"/>
            </a:solidFill>
          </a:ln>
        </p:spPr>
        <p:txBody>
          <a:bodyPr wrap="square" lIns="45718" tIns="45718" rIns="45718" bIns="45718">
            <a:spAutoFit/>
          </a:bodyPr>
          <a:lstStyle/>
          <a:p>
            <a:pPr>
              <a:defRPr sz="2400"/>
            </a:pPr>
            <a:r>
              <a:rPr dirty="0"/>
              <a:t>real add(real x, real y, real z) {   </a:t>
            </a:r>
          </a:p>
          <a:p>
            <a:pPr>
              <a:defRPr sz="2400"/>
            </a:pPr>
            <a:r>
              <a:rPr dirty="0"/>
              <a:t>      return </a:t>
            </a:r>
            <a:r>
              <a:rPr dirty="0" err="1"/>
              <a:t>x+y+z</a:t>
            </a:r>
            <a:r>
              <a:rPr dirty="0"/>
              <a:t>;</a:t>
            </a:r>
          </a:p>
          <a:p>
            <a:pPr>
              <a:defRPr sz="2400"/>
            </a:pPr>
            <a:r>
              <a:rPr dirty="0"/>
              <a:t>}</a:t>
            </a:r>
          </a:p>
        </p:txBody>
      </p:sp>
      <p:sp>
        <p:nvSpPr>
          <p:cNvPr id="193" name="fun plus x y z: int = x + y + z"/>
          <p:cNvSpPr/>
          <p:nvPr/>
        </p:nvSpPr>
        <p:spPr>
          <a:xfrm>
            <a:off x="8401050" y="4883149"/>
            <a:ext cx="3540125" cy="812164"/>
          </a:xfrm>
          <a:prstGeom prst="rect">
            <a:avLst/>
          </a:prstGeom>
          <a:ln>
            <a:solidFill>
              <a:srgbClr val="000000"/>
            </a:solidFill>
          </a:ln>
        </p:spPr>
        <p:txBody>
          <a:bodyPr lIns="45718" tIns="45718" rIns="45718" bIns="45718">
            <a:spAutoFit/>
          </a:bodyPr>
          <a:lstStyle>
            <a:lvl1pPr>
              <a:defRPr sz="2400"/>
            </a:lvl1pPr>
          </a:lstStyle>
          <a:p>
            <a:r>
              <a:t>fun plus x y z: int = x + y + z</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函数式编程语言的特点"/>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199" name="惰性求值（延迟计算）与并行…"/>
          <p:cNvSpPr txBox="1">
            <a:spLocks noGrp="1"/>
          </p:cNvSpPr>
          <p:nvPr>
            <p:ph type="body" sz="half" idx="4294967295"/>
          </p:nvPr>
        </p:nvSpPr>
        <p:spPr>
          <a:xfrm>
            <a:off x="838200" y="1473200"/>
            <a:ext cx="10515600" cy="1844675"/>
          </a:xfrm>
          <a:prstGeom prst="rect">
            <a:avLst/>
          </a:prstGeom>
        </p:spPr>
        <p:txBody>
          <a:bodyPr>
            <a:normAutofit/>
          </a:bodyPr>
          <a:lstStyle>
            <a:lvl1pPr marL="226060" indent="-226060" defTabSz="904875">
              <a:lnSpc>
                <a:spcPct val="150000"/>
              </a:lnSpc>
              <a:spcBef>
                <a:spcPts val="900"/>
              </a:spcBef>
              <a:defRPr sz="2700">
                <a:latin typeface="黑体"/>
                <a:ea typeface="黑体"/>
                <a:cs typeface="黑体"/>
                <a:sym typeface="黑体"/>
              </a:defRPr>
            </a:lvl1pPr>
            <a:lvl2pPr marL="678815" indent="-226060" defTabSz="904875">
              <a:lnSpc>
                <a:spcPct val="125000"/>
              </a:lnSpc>
              <a:spcBef>
                <a:spcPts val="400"/>
              </a:spcBef>
              <a:defRPr sz="2300">
                <a:latin typeface="黑体"/>
                <a:ea typeface="黑体"/>
                <a:cs typeface="黑体"/>
                <a:sym typeface="黑体"/>
              </a:defRPr>
            </a:lvl2pPr>
          </a:lstStyle>
          <a:p>
            <a:r>
              <a:t>惰性求值（延迟计算）与并行</a:t>
            </a:r>
          </a:p>
          <a:p>
            <a:pPr lvl="1"/>
            <a:r>
              <a:t>当调用函数时，不是盲目的计算所有实参的值后再进入函数体，而是先进入函数体，只有当需要实参值时才计算所需的实参值（按需调用）</a:t>
            </a:r>
          </a:p>
        </p:txBody>
      </p:sp>
      <p:sp>
        <p:nvSpPr>
          <p:cNvPr id="200" name="用数学方法分析处理代码…"/>
          <p:cNvSpPr txBox="1"/>
          <p:nvPr/>
        </p:nvSpPr>
        <p:spPr>
          <a:xfrm>
            <a:off x="5729285" y="3911900"/>
            <a:ext cx="5624515" cy="2367914"/>
          </a:xfrm>
          <a:prstGeom prst="rect">
            <a:avLst/>
          </a:prstGeom>
          <a:ln w="12700">
            <a:miter lim="400000"/>
          </a:ln>
        </p:spPr>
        <p:txBody>
          <a:bodyPr lIns="45718" tIns="45718" rIns="45718" bIns="45718">
            <a:spAutoFit/>
          </a:bodyPr>
          <a:lstStyle/>
          <a:p>
            <a:pPr marL="342900" indent="-342900">
              <a:lnSpc>
                <a:spcPct val="125000"/>
              </a:lnSpc>
              <a:buSzPct val="100000"/>
              <a:buFont typeface="Arial" panose="020B0604020202090204"/>
              <a:buChar char="•"/>
              <a:defRPr sz="2400">
                <a:solidFill>
                  <a:srgbClr val="FF0000"/>
                </a:solidFill>
                <a:latin typeface="等线"/>
                <a:ea typeface="等线"/>
                <a:cs typeface="等线"/>
                <a:sym typeface="等线"/>
              </a:defRPr>
            </a:pPr>
            <a:r>
              <a:rPr dirty="0" err="1"/>
              <a:t>用数学方法分析处理代码</a:t>
            </a:r>
            <a:endParaRPr dirty="0">
              <a:latin typeface="Arial" panose="020B0604020202090204"/>
              <a:ea typeface="Arial" panose="020B0604020202090204"/>
              <a:cs typeface="Arial" panose="020B0604020202090204"/>
              <a:sym typeface="Arial" panose="020B0604020202090204"/>
            </a:endParaRPr>
          </a:p>
          <a:p>
            <a:pPr marL="800100" lvl="1" indent="-342900">
              <a:lnSpc>
                <a:spcPct val="125000"/>
              </a:lnSpc>
              <a:buSzPct val="100000"/>
              <a:buFont typeface="Arial" panose="020B0604020202090204"/>
              <a:buChar char="•"/>
              <a:defRPr sz="2000">
                <a:solidFill>
                  <a:srgbClr val="FF0000"/>
                </a:solidFill>
                <a:latin typeface="等线"/>
                <a:ea typeface="等线"/>
                <a:cs typeface="等线"/>
                <a:sym typeface="等线"/>
              </a:defRPr>
            </a:pPr>
            <a:r>
              <a:rPr dirty="0" err="1"/>
              <a:t>抵消相同项、避免执行无谓的代码</a:t>
            </a:r>
            <a:endParaRPr dirty="0">
              <a:latin typeface="Arial" panose="020B0604020202090204"/>
              <a:ea typeface="Arial" panose="020B0604020202090204"/>
              <a:cs typeface="Arial" panose="020B0604020202090204"/>
              <a:sym typeface="Arial" panose="020B0604020202090204"/>
            </a:endParaRPr>
          </a:p>
          <a:p>
            <a:pPr marL="800100" lvl="1" indent="-342900">
              <a:lnSpc>
                <a:spcPct val="125000"/>
              </a:lnSpc>
              <a:buSzPct val="100000"/>
              <a:buFont typeface="Arial" panose="020B0604020202090204"/>
              <a:buChar char="•"/>
              <a:defRPr sz="2000">
                <a:solidFill>
                  <a:srgbClr val="FF0000"/>
                </a:solidFill>
                <a:latin typeface="等线"/>
                <a:ea typeface="等线"/>
                <a:cs typeface="等线"/>
                <a:sym typeface="等线"/>
              </a:defRPr>
            </a:pPr>
            <a:r>
              <a:rPr dirty="0" err="1"/>
              <a:t>重新调整代码执行顺序、效率更高</a:t>
            </a:r>
            <a:endParaRPr dirty="0">
              <a:latin typeface="Arial" panose="020B0604020202090204"/>
              <a:ea typeface="Arial" panose="020B0604020202090204"/>
              <a:cs typeface="Arial" panose="020B0604020202090204"/>
              <a:sym typeface="Arial" panose="020B0604020202090204"/>
            </a:endParaRPr>
          </a:p>
          <a:p>
            <a:pPr marL="800100" lvl="1" indent="-342900">
              <a:lnSpc>
                <a:spcPct val="125000"/>
              </a:lnSpc>
              <a:buSzPct val="100000"/>
              <a:buFont typeface="Arial" panose="020B0604020202090204"/>
              <a:buChar char="•"/>
              <a:defRPr sz="2000">
                <a:solidFill>
                  <a:srgbClr val="FF0000"/>
                </a:solidFill>
                <a:latin typeface="等线"/>
                <a:ea typeface="等线"/>
                <a:cs typeface="等线"/>
                <a:sym typeface="等线"/>
              </a:defRPr>
            </a:pPr>
            <a:r>
              <a:rPr dirty="0" err="1"/>
              <a:t>重整代码以减少错误</a:t>
            </a:r>
            <a:endParaRPr dirty="0">
              <a:latin typeface="Arial" panose="020B0604020202090204"/>
              <a:ea typeface="Arial" panose="020B0604020202090204"/>
              <a:cs typeface="Arial" panose="020B0604020202090204"/>
              <a:sym typeface="Arial" panose="020B0604020202090204"/>
            </a:endParaRPr>
          </a:p>
          <a:p>
            <a:pPr marL="342900" indent="-342900">
              <a:lnSpc>
                <a:spcPct val="125000"/>
              </a:lnSpc>
              <a:buSzPct val="100000"/>
              <a:buFont typeface="Arial" panose="020B0604020202090204"/>
              <a:buChar char="•"/>
              <a:defRPr sz="2400">
                <a:solidFill>
                  <a:srgbClr val="FF0000"/>
                </a:solidFill>
                <a:latin typeface="等线"/>
                <a:ea typeface="等线"/>
                <a:cs typeface="等线"/>
                <a:sym typeface="等线"/>
              </a:defRPr>
            </a:pPr>
            <a:r>
              <a:rPr dirty="0" err="1"/>
              <a:t>不能处理</a:t>
            </a:r>
            <a:r>
              <a:rPr dirty="0" err="1">
                <a:latin typeface="Arial" panose="020B0604020202090204"/>
                <a:ea typeface="Arial" panose="020B0604020202090204"/>
                <a:cs typeface="Arial" panose="020B0604020202090204"/>
                <a:sym typeface="Arial" panose="020B0604020202090204"/>
              </a:rPr>
              <a:t>I</a:t>
            </a:r>
            <a:r>
              <a:rPr dirty="0">
                <a:latin typeface="Arial" panose="020B0604020202090204"/>
                <a:ea typeface="Arial" panose="020B0604020202090204"/>
                <a:cs typeface="Arial" panose="020B0604020202090204"/>
                <a:sym typeface="Arial" panose="020B0604020202090204"/>
              </a:rPr>
              <a:t>/O, </a:t>
            </a:r>
            <a:r>
              <a:rPr dirty="0" err="1"/>
              <a:t>不能和外界交互</a:t>
            </a:r>
            <a:endParaRPr dirty="0"/>
          </a:p>
        </p:txBody>
      </p:sp>
      <p:sp>
        <p:nvSpPr>
          <p:cNvPr id="201" name="int a = f(x);…"/>
          <p:cNvSpPr/>
          <p:nvPr/>
        </p:nvSpPr>
        <p:spPr>
          <a:xfrm>
            <a:off x="1456945" y="3387545"/>
            <a:ext cx="3675063" cy="1523364"/>
          </a:xfrm>
          <a:prstGeom prst="rect">
            <a:avLst/>
          </a:prstGeom>
          <a:ln>
            <a:solidFill>
              <a:srgbClr val="000000"/>
            </a:solidFill>
          </a:ln>
        </p:spPr>
        <p:txBody>
          <a:bodyPr lIns="45718" tIns="45718" rIns="45718" bIns="45718">
            <a:spAutoFit/>
          </a:bodyPr>
          <a:lstStyle/>
          <a:p>
            <a:pPr>
              <a:defRPr sz="2400"/>
            </a:pPr>
            <a:r>
              <a:t>int a = f(x);  </a:t>
            </a:r>
          </a:p>
          <a:p>
            <a:pPr>
              <a:defRPr sz="2400"/>
            </a:pPr>
            <a:r>
              <a:t>int b = g(y);  </a:t>
            </a:r>
          </a:p>
          <a:p>
            <a:pPr>
              <a:defRPr sz="2400"/>
            </a:pPr>
            <a:r>
              <a:t>if x == 0  c = a   else c = b;</a:t>
            </a:r>
          </a:p>
        </p:txBody>
      </p:sp>
      <p:sp>
        <p:nvSpPr>
          <p:cNvPr id="202" name="int a = f(x);…"/>
          <p:cNvSpPr/>
          <p:nvPr/>
        </p:nvSpPr>
        <p:spPr>
          <a:xfrm>
            <a:off x="1498586" y="5274148"/>
            <a:ext cx="2133602" cy="1167764"/>
          </a:xfrm>
          <a:prstGeom prst="rect">
            <a:avLst/>
          </a:prstGeom>
          <a:ln>
            <a:solidFill>
              <a:srgbClr val="000000"/>
            </a:solidFill>
          </a:ln>
        </p:spPr>
        <p:txBody>
          <a:bodyPr lIns="45718" tIns="45718" rIns="45718" bIns="45718">
            <a:spAutoFit/>
          </a:bodyPr>
          <a:lstStyle/>
          <a:p>
            <a:pPr>
              <a:defRPr sz="2400"/>
            </a:pPr>
            <a:r>
              <a:t>int a = f(x);  </a:t>
            </a:r>
          </a:p>
          <a:p>
            <a:pPr>
              <a:defRPr sz="2400"/>
            </a:pPr>
            <a:r>
              <a:t>int b = g(y);  </a:t>
            </a:r>
          </a:p>
          <a:p>
            <a:pPr>
              <a:defRPr sz="2400"/>
            </a:pPr>
            <a:r>
              <a:t>int c = a + b;</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函数式编程语言的特点"/>
          <p:cNvSpPr txBox="1">
            <a:spLocks noGrp="1"/>
          </p:cNvSpPr>
          <p:nvPr>
            <p:ph type="title" idx="4294967295"/>
          </p:nvPr>
        </p:nvSpPr>
        <p:spPr>
          <a:xfrm>
            <a:off x="831850" y="52387"/>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207" name="递归调用及其优化"/>
          <p:cNvSpPr txBox="1">
            <a:spLocks noGrp="1"/>
          </p:cNvSpPr>
          <p:nvPr>
            <p:ph type="body" sz="quarter" idx="4294967295"/>
          </p:nvPr>
        </p:nvSpPr>
        <p:spPr>
          <a:xfrm>
            <a:off x="831850" y="1085850"/>
            <a:ext cx="10515600" cy="739775"/>
          </a:xfrm>
          <a:prstGeom prst="rect">
            <a:avLst/>
          </a:prstGeom>
        </p:spPr>
        <p:txBody>
          <a:bodyPr>
            <a:normAutofit/>
          </a:bodyPr>
          <a:lstStyle>
            <a:lvl1pPr>
              <a:lnSpc>
                <a:spcPct val="150000"/>
              </a:lnSpc>
              <a:defRPr>
                <a:latin typeface="黑体"/>
                <a:ea typeface="黑体"/>
                <a:cs typeface="黑体"/>
                <a:sym typeface="黑体"/>
              </a:defRPr>
            </a:lvl1pPr>
          </a:lstStyle>
          <a:p>
            <a:r>
              <a:t>递归调用及其优化</a:t>
            </a:r>
          </a:p>
        </p:txBody>
      </p:sp>
      <p:sp>
        <p:nvSpPr>
          <p:cNvPr id="208" name="【例】返回整数i和j之间的所有整数的和。"/>
          <p:cNvSpPr txBox="1"/>
          <p:nvPr/>
        </p:nvSpPr>
        <p:spPr>
          <a:xfrm>
            <a:off x="831850" y="1816099"/>
            <a:ext cx="10515600" cy="599439"/>
          </a:xfrm>
          <a:prstGeom prst="rect">
            <a:avLst/>
          </a:prstGeom>
          <a:ln w="12700">
            <a:miter lim="400000"/>
          </a:ln>
        </p:spPr>
        <p:txBody>
          <a:bodyPr lIns="45718" tIns="45718" rIns="45718" bIns="45718">
            <a:spAutoFit/>
          </a:bodyPr>
          <a:lstStyle/>
          <a:p>
            <a:pPr>
              <a:lnSpc>
                <a:spcPct val="90000"/>
              </a:lnSpc>
              <a:spcBef>
                <a:spcPts val="1000"/>
              </a:spcBef>
              <a:defRPr sz="2800">
                <a:latin typeface="宋体"/>
                <a:ea typeface="宋体"/>
                <a:cs typeface="宋体"/>
                <a:sym typeface="宋体"/>
              </a:defRPr>
            </a:pPr>
            <a:r>
              <a:t>【例】返回整数</a:t>
            </a:r>
            <a:r>
              <a:rPr>
                <a:latin typeface="+mj-lt"/>
                <a:ea typeface="+mj-ea"/>
                <a:cs typeface="+mj-cs"/>
                <a:sym typeface="Calibri"/>
              </a:rPr>
              <a:t>i</a:t>
            </a:r>
            <a:r>
              <a:t>和</a:t>
            </a:r>
            <a:r>
              <a:rPr>
                <a:latin typeface="+mj-lt"/>
                <a:ea typeface="+mj-ea"/>
                <a:cs typeface="+mj-cs"/>
                <a:sym typeface="Calibri"/>
              </a:rPr>
              <a:t>j</a:t>
            </a:r>
            <a:r>
              <a:t>之间的所有整数的和。</a:t>
            </a:r>
          </a:p>
        </p:txBody>
      </p:sp>
      <p:pic>
        <p:nvPicPr>
          <p:cNvPr id="209" name="image.pdf" descr="image.pdf"/>
          <p:cNvPicPr>
            <a:picLocks noChangeAspect="1"/>
          </p:cNvPicPr>
          <p:nvPr/>
        </p:nvPicPr>
        <p:blipFill>
          <a:blip r:embed="rId3"/>
          <a:stretch>
            <a:fillRect/>
          </a:stretch>
        </p:blipFill>
        <p:spPr>
          <a:xfrm>
            <a:off x="2373311" y="2298700"/>
            <a:ext cx="5473703" cy="493713"/>
          </a:xfrm>
          <a:prstGeom prst="rect">
            <a:avLst/>
          </a:prstGeom>
          <a:ln w="12700">
            <a:miter lim="400000"/>
            <a:headEnd/>
            <a:tailEnd/>
          </a:ln>
        </p:spPr>
      </p:pic>
      <p:grpSp>
        <p:nvGrpSpPr>
          <p:cNvPr id="212" name="成组"/>
          <p:cNvGrpSpPr/>
          <p:nvPr/>
        </p:nvGrpSpPr>
        <p:grpSpPr>
          <a:xfrm>
            <a:off x="1338261" y="2930525"/>
            <a:ext cx="2895604" cy="3700037"/>
            <a:chOff x="0" y="0"/>
            <a:chExt cx="2895602" cy="3700036"/>
          </a:xfrm>
        </p:grpSpPr>
        <p:sp>
          <p:nvSpPr>
            <p:cNvPr id="210" name="int sum(int i, int j) {…"/>
            <p:cNvSpPr txBox="1"/>
            <p:nvPr/>
          </p:nvSpPr>
          <p:spPr>
            <a:xfrm>
              <a:off x="38099" y="0"/>
              <a:ext cx="2819403" cy="2895795"/>
            </a:xfrm>
            <a:prstGeom prst="rect">
              <a:avLst/>
            </a:prstGeom>
            <a:noFill/>
            <a:ln w="9525" cap="flat">
              <a:solidFill>
                <a:srgbClr val="003399"/>
              </a:solidFill>
              <a:prstDash val="solid"/>
              <a:round/>
            </a:ln>
            <a:effectLst/>
          </p:spPr>
          <p:txBody>
            <a:bodyPr wrap="square" lIns="45718" tIns="45718" rIns="45718" bIns="45718" numCol="1" anchor="t">
              <a:spAutoFit/>
            </a:bodyPr>
            <a:lstStyle/>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int sum(int i, int j) {</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int k, temp=0;</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for(k=i; k&lt;=j; k++)</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temp+=k;</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return temp;</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a:t>
              </a:r>
            </a:p>
          </p:txBody>
        </p:sp>
        <p:sp>
          <p:nvSpPr>
            <p:cNvPr id="211" name="（a）命令式循环版本"/>
            <p:cNvSpPr txBox="1"/>
            <p:nvPr/>
          </p:nvSpPr>
          <p:spPr>
            <a:xfrm>
              <a:off x="-1" y="3252998"/>
              <a:ext cx="2895604" cy="447039"/>
            </a:xfrm>
            <a:prstGeom prst="rect">
              <a:avLst/>
            </a:prstGeom>
            <a:noFill/>
            <a:ln w="12700" cap="flat">
              <a:noFill/>
              <a:miter lim="400000"/>
            </a:ln>
            <a:effectLst/>
          </p:spPr>
          <p:txBody>
            <a:bodyPr wrap="square" lIns="45718" tIns="45718" rIns="45718" bIns="45718" numCol="1" anchor="t">
              <a:spAutoFit/>
            </a:bodyPr>
            <a:lstStyle>
              <a:lvl1pPr>
                <a:spcBef>
                  <a:spcPts val="1200"/>
                </a:spcBef>
                <a:defRPr sz="2000">
                  <a:solidFill>
                    <a:srgbClr val="0563C1"/>
                  </a:solidFill>
                  <a:latin typeface="黑体"/>
                  <a:ea typeface="黑体"/>
                  <a:cs typeface="黑体"/>
                  <a:sym typeface="黑体"/>
                </a:defRPr>
              </a:lvl1pPr>
            </a:lstStyle>
            <a:p>
              <a:r>
                <a:t>（a）命令式循环版本</a:t>
              </a:r>
            </a:p>
          </p:txBody>
        </p:sp>
      </p:grpSp>
      <p:sp>
        <p:nvSpPr>
          <p:cNvPr id="213" name="int sum(int i, int j) {…"/>
          <p:cNvSpPr txBox="1"/>
          <p:nvPr/>
        </p:nvSpPr>
        <p:spPr>
          <a:xfrm>
            <a:off x="5191125" y="3179761"/>
            <a:ext cx="3352800" cy="1905195"/>
          </a:xfrm>
          <a:prstGeom prst="rect">
            <a:avLst/>
          </a:prstGeom>
          <a:ln>
            <a:solidFill>
              <a:srgbClr val="003399"/>
            </a:solidFill>
          </a:ln>
        </p:spPr>
        <p:txBody>
          <a:bodyPr lIns="45718" tIns="45718" rIns="45718" bIns="45718">
            <a:spAutoFit/>
          </a:bodyPr>
          <a:lstStyle/>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int sum(int i, int j) {</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if (i&gt;j) return 0;</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else return i+sum(i+1, j);</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a:t>
            </a:r>
          </a:p>
        </p:txBody>
      </p:sp>
      <p:sp>
        <p:nvSpPr>
          <p:cNvPr id="214" name="（b）函数式递归版本"/>
          <p:cNvSpPr txBox="1"/>
          <p:nvPr/>
        </p:nvSpPr>
        <p:spPr>
          <a:xfrm>
            <a:off x="5572125" y="6007099"/>
            <a:ext cx="2895600" cy="447039"/>
          </a:xfrm>
          <a:prstGeom prst="rect">
            <a:avLst/>
          </a:prstGeom>
          <a:ln w="12700">
            <a:miter lim="400000"/>
          </a:ln>
        </p:spPr>
        <p:txBody>
          <a:bodyPr lIns="45718" tIns="45718" rIns="45718" bIns="45718">
            <a:spAutoFit/>
          </a:bodyPr>
          <a:lstStyle>
            <a:lvl1pPr>
              <a:spcBef>
                <a:spcPts val="1200"/>
              </a:spcBef>
              <a:defRPr sz="2000">
                <a:solidFill>
                  <a:srgbClr val="0563C1"/>
                </a:solidFill>
                <a:latin typeface="黑体"/>
                <a:ea typeface="黑体"/>
                <a:cs typeface="黑体"/>
                <a:sym typeface="黑体"/>
              </a:defRPr>
            </a:lvl1pPr>
          </a:lstStyle>
          <a:p>
            <a:r>
              <a:t>（b）函数式递归版本</a:t>
            </a:r>
          </a:p>
        </p:txBody>
      </p:sp>
      <p:sp>
        <p:nvSpPr>
          <p:cNvPr id="215" name="线条"/>
          <p:cNvSpPr/>
          <p:nvPr/>
        </p:nvSpPr>
        <p:spPr>
          <a:xfrm flipH="1">
            <a:off x="4708523" y="3171825"/>
            <a:ext cx="2" cy="3213101"/>
          </a:xfrm>
          <a:prstGeom prst="line">
            <a:avLst/>
          </a:prstGeom>
          <a:ln>
            <a:solidFill>
              <a:srgbClr val="000000"/>
            </a:solidFill>
            <a:prstDash val="dash"/>
            <a:miter/>
          </a:ln>
        </p:spPr>
        <p:txBody>
          <a:bodyPr lIns="45718" tIns="45718" rIns="45718" bIns="45718"/>
          <a:lstStyle/>
          <a:p>
            <a:endParaRPr/>
          </a:p>
        </p:txBody>
      </p:sp>
      <p:grpSp>
        <p:nvGrpSpPr>
          <p:cNvPr id="218" name="成组"/>
          <p:cNvGrpSpPr/>
          <p:nvPr/>
        </p:nvGrpSpPr>
        <p:grpSpPr>
          <a:xfrm>
            <a:off x="6649046" y="2695525"/>
            <a:ext cx="2084390" cy="609602"/>
            <a:chOff x="0" y="0"/>
            <a:chExt cx="2084389" cy="609601"/>
          </a:xfrm>
        </p:grpSpPr>
        <p:sp>
          <p:nvSpPr>
            <p:cNvPr id="216" name="引文气泡"/>
            <p:cNvSpPr/>
            <p:nvPr/>
          </p:nvSpPr>
          <p:spPr>
            <a:xfrm>
              <a:off x="0" y="0"/>
              <a:ext cx="2084390" cy="609602"/>
            </a:xfrm>
            <a:prstGeom prst="wedgeEllipseCallout">
              <a:avLst>
                <a:gd name="adj1" fmla="val -82551"/>
                <a:gd name="adj2" fmla="val 37829"/>
              </a:avLst>
            </a:prstGeom>
            <a:solidFill>
              <a:srgbClr val="B9D4ED"/>
            </a:solidFill>
            <a:ln w="9525" cap="flat">
              <a:solidFill>
                <a:srgbClr val="000000"/>
              </a:solidFill>
              <a:prstDash val="solid"/>
              <a:round/>
            </a:ln>
            <a:effectLst/>
          </p:spPr>
          <p:txBody>
            <a:bodyPr wrap="square" lIns="45718" tIns="45718" rIns="45718" bIns="45718" numCol="1" anchor="t">
              <a:noAutofit/>
            </a:bodyPr>
            <a:lstStyle/>
            <a:p>
              <a:pPr algn="ctr">
                <a:defRPr sz="2000" b="1">
                  <a:latin typeface="Arial" panose="020B0604020202090204"/>
                  <a:ea typeface="Arial" panose="020B0604020202090204"/>
                  <a:cs typeface="Arial" panose="020B0604020202090204"/>
                  <a:sym typeface="Arial" panose="020B0604020202090204"/>
                </a:defRPr>
              </a:pPr>
              <a:endParaRPr/>
            </a:p>
          </p:txBody>
        </p:sp>
        <p:sp>
          <p:nvSpPr>
            <p:cNvPr id="217" name="有什么问题？"/>
            <p:cNvSpPr txBox="1"/>
            <p:nvPr/>
          </p:nvSpPr>
          <p:spPr>
            <a:xfrm>
              <a:off x="305227" y="89266"/>
              <a:ext cx="1473934" cy="447039"/>
            </a:xfrm>
            <a:prstGeom prst="rect">
              <a:avLst/>
            </a:prstGeom>
            <a:noFill/>
            <a:ln w="12700" cap="flat">
              <a:noFill/>
              <a:miter lim="400000"/>
            </a:ln>
            <a:effectLst/>
          </p:spPr>
          <p:txBody>
            <a:bodyPr wrap="square" lIns="45718" tIns="45718" rIns="45718" bIns="45718" numCol="1" anchor="t">
              <a:spAutoFit/>
            </a:bodyPr>
            <a:lstStyle>
              <a:lvl1pPr algn="ctr">
                <a:defRPr sz="2000">
                  <a:latin typeface="宋体"/>
                  <a:ea typeface="宋体"/>
                  <a:cs typeface="宋体"/>
                  <a:sym typeface="宋体"/>
                </a:defRPr>
              </a:lvl1pPr>
            </a:lstStyle>
            <a:p>
              <a:r>
                <a:t>有什么问题？</a:t>
              </a:r>
            </a:p>
          </p:txBody>
        </p:sp>
      </p:grpSp>
      <p:sp>
        <p:nvSpPr>
          <p:cNvPr id="219" name="需要栈，空间浪费！可能堆栈溢出，很容易看出, 普通的线性递归比尾递归更加消耗资源,。…"/>
          <p:cNvSpPr txBox="1"/>
          <p:nvPr/>
        </p:nvSpPr>
        <p:spPr>
          <a:xfrm>
            <a:off x="8790747" y="1796425"/>
            <a:ext cx="2425891" cy="4142739"/>
          </a:xfrm>
          <a:prstGeom prst="rect">
            <a:avLst/>
          </a:prstGeom>
          <a:ln w="12700">
            <a:miter lim="400000"/>
          </a:ln>
        </p:spPr>
        <p:txBody>
          <a:bodyPr lIns="45718" tIns="45718" rIns="45718" bIns="45718">
            <a:spAutoFit/>
          </a:bodyPr>
          <a:lstStyle/>
          <a:p>
            <a:pPr>
              <a:defRPr sz="2100">
                <a:solidFill>
                  <a:srgbClr val="FF2600"/>
                </a:solidFill>
                <a:latin typeface="ＤＦ明朝体W5"/>
                <a:ea typeface="ＤＦ明朝体W5"/>
                <a:cs typeface="ＤＦ明朝体W5"/>
                <a:sym typeface="ＤＦ明朝体W5"/>
              </a:defRPr>
            </a:pPr>
            <a:r>
              <a:t>需要栈，空间浪费！可能堆栈溢出，很容易看出, 普通的线性递归比尾递归更加消耗资源,。</a:t>
            </a:r>
          </a:p>
          <a:p>
            <a:pPr>
              <a:defRPr sz="2100">
                <a:solidFill>
                  <a:srgbClr val="FF2600"/>
                </a:solidFill>
                <a:latin typeface="ＤＦ明朝体W5"/>
                <a:ea typeface="ＤＦ明朝体W5"/>
                <a:cs typeface="ＤＦ明朝体W5"/>
                <a:sym typeface="ＤＦ明朝体W5"/>
              </a:defRPr>
            </a:pPr>
            <a:r>
              <a:t>在实现上说, 每次重复的过程调用都使得调用链条不断加长. 系统不得不使用栈进行数据保存和恢复.</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参考资料"/>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参考资料</a:t>
            </a:r>
          </a:p>
        </p:txBody>
      </p:sp>
      <p:sp>
        <p:nvSpPr>
          <p:cNvPr id="28" name="以CMU 15-150课程相关文档为主…"/>
          <p:cNvSpPr txBox="1">
            <a:spLocks noGrp="1"/>
          </p:cNvSpPr>
          <p:nvPr>
            <p:ph type="body" sz="quarter" idx="4294967295"/>
          </p:nvPr>
        </p:nvSpPr>
        <p:spPr>
          <a:xfrm>
            <a:off x="838200" y="1825625"/>
            <a:ext cx="7029450" cy="2108200"/>
          </a:xfrm>
          <a:prstGeom prst="rect">
            <a:avLst/>
          </a:prstGeom>
        </p:spPr>
        <p:txBody>
          <a:bodyPr>
            <a:normAutofit/>
          </a:bodyPr>
          <a:lstStyle/>
          <a:p>
            <a:pPr marL="180340" indent="-180340" defTabSz="721995">
              <a:lnSpc>
                <a:spcPct val="150000"/>
              </a:lnSpc>
              <a:spcBef>
                <a:spcPts val="700"/>
              </a:spcBef>
              <a:defRPr sz="2200">
                <a:latin typeface="黑体"/>
                <a:ea typeface="黑体"/>
                <a:cs typeface="黑体"/>
                <a:sym typeface="黑体"/>
              </a:defRPr>
            </a:pPr>
            <a:r>
              <a:t>以</a:t>
            </a:r>
            <a:r>
              <a:rPr>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CMU 15-150</a:t>
            </a:r>
            <a:r>
              <a:t>课程相关文档为主</a:t>
            </a:r>
          </a:p>
          <a:p>
            <a:pPr marL="541655" lvl="1" indent="-180340" defTabSz="721995">
              <a:lnSpc>
                <a:spcPct val="150000"/>
              </a:lnSpc>
              <a:spcBef>
                <a:spcPts val="300"/>
              </a:spcBef>
              <a:defRPr sz="1800">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Lectures</a:t>
            </a:r>
            <a:r>
              <a:rPr>
                <a:latin typeface="黑体"/>
                <a:ea typeface="黑体"/>
                <a:cs typeface="黑体"/>
                <a:sym typeface="黑体"/>
              </a:rPr>
              <a:t>、</a:t>
            </a:r>
            <a:r>
              <a:t>Slice</a:t>
            </a:r>
            <a:r>
              <a:rPr>
                <a:latin typeface="黑体"/>
                <a:ea typeface="黑体"/>
                <a:cs typeface="黑体"/>
                <a:sym typeface="黑体"/>
              </a:rPr>
              <a:t>、</a:t>
            </a:r>
            <a:r>
              <a:t>Labs</a:t>
            </a:r>
            <a:r>
              <a:rPr>
                <a:latin typeface="黑体"/>
                <a:ea typeface="黑体"/>
                <a:cs typeface="黑体"/>
                <a:sym typeface="黑体"/>
              </a:rPr>
              <a:t>…</a:t>
            </a:r>
          </a:p>
          <a:p>
            <a:pPr marL="541655" lvl="1" indent="-180340" defTabSz="721995">
              <a:lnSpc>
                <a:spcPct val="100000"/>
              </a:lnSpc>
              <a:spcBef>
                <a:spcPts val="300"/>
              </a:spcBef>
              <a:defRPr sz="1800">
                <a:latin typeface="黑体"/>
                <a:ea typeface="黑体"/>
                <a:cs typeface="黑体"/>
                <a:sym typeface="黑体"/>
              </a:defRPr>
            </a:pPr>
            <a:endParaRPr>
              <a:latin typeface="黑体"/>
              <a:ea typeface="黑体"/>
              <a:cs typeface="黑体"/>
              <a:sym typeface="黑体"/>
            </a:endParaRPr>
          </a:p>
          <a:p>
            <a:pPr marL="180340" indent="-180340" defTabSz="721995">
              <a:spcBef>
                <a:spcPts val="700"/>
              </a:spcBef>
              <a:defRPr sz="2200">
                <a:latin typeface="黑体"/>
                <a:ea typeface="黑体"/>
                <a:cs typeface="黑体"/>
                <a:sym typeface="黑体"/>
              </a:defRPr>
            </a:pPr>
            <a:r>
              <a:t>ML程序设计教程(第2版)，机械工业出版社</a:t>
            </a:r>
          </a:p>
        </p:txBody>
      </p:sp>
      <p:pic>
        <p:nvPicPr>
          <p:cNvPr id="29" name="image.jpeg" descr="image.jpeg"/>
          <p:cNvPicPr>
            <a:picLocks noChangeAspect="1"/>
          </p:cNvPicPr>
          <p:nvPr/>
        </p:nvPicPr>
        <p:blipFill>
          <a:blip r:embed="rId2"/>
          <a:stretch>
            <a:fillRect/>
          </a:stretch>
        </p:blipFill>
        <p:spPr>
          <a:xfrm>
            <a:off x="9055100" y="2771775"/>
            <a:ext cx="2711450" cy="3921125"/>
          </a:xfrm>
          <a:prstGeom prst="rect">
            <a:avLst/>
          </a:prstGeom>
          <a:ln w="12700">
            <a:miter lim="400000"/>
            <a:headEnd/>
            <a:tailEnd/>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函数式编程语言的特点"/>
          <p:cNvSpPr txBox="1">
            <a:spLocks noGrp="1"/>
          </p:cNvSpPr>
          <p:nvPr>
            <p:ph type="title" idx="4294967295"/>
          </p:nvPr>
        </p:nvSpPr>
        <p:spPr>
          <a:xfrm>
            <a:off x="831850" y="52387"/>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224" name="递归调用及其优化"/>
          <p:cNvSpPr txBox="1">
            <a:spLocks noGrp="1"/>
          </p:cNvSpPr>
          <p:nvPr>
            <p:ph type="body" sz="quarter" idx="4294967295"/>
          </p:nvPr>
        </p:nvSpPr>
        <p:spPr>
          <a:xfrm>
            <a:off x="831850" y="1085850"/>
            <a:ext cx="10515600" cy="739775"/>
          </a:xfrm>
          <a:prstGeom prst="rect">
            <a:avLst/>
          </a:prstGeom>
        </p:spPr>
        <p:txBody>
          <a:bodyPr>
            <a:normAutofit/>
          </a:bodyPr>
          <a:lstStyle>
            <a:lvl1pPr>
              <a:lnSpc>
                <a:spcPct val="150000"/>
              </a:lnSpc>
              <a:defRPr>
                <a:latin typeface="黑体"/>
                <a:ea typeface="黑体"/>
                <a:cs typeface="黑体"/>
                <a:sym typeface="黑体"/>
              </a:defRPr>
            </a:lvl1pPr>
          </a:lstStyle>
          <a:p>
            <a:r>
              <a:t>递归调用及其优化</a:t>
            </a:r>
          </a:p>
        </p:txBody>
      </p:sp>
      <p:sp>
        <p:nvSpPr>
          <p:cNvPr id="225" name="int sum(int i, int j) {…"/>
          <p:cNvSpPr txBox="1"/>
          <p:nvPr/>
        </p:nvSpPr>
        <p:spPr>
          <a:xfrm>
            <a:off x="1181130" y="2883568"/>
            <a:ext cx="3352803" cy="1905195"/>
          </a:xfrm>
          <a:prstGeom prst="rect">
            <a:avLst/>
          </a:prstGeom>
          <a:ln>
            <a:solidFill>
              <a:srgbClr val="003399"/>
            </a:solidFill>
          </a:ln>
        </p:spPr>
        <p:txBody>
          <a:bodyPr lIns="45718" tIns="45718" rIns="45718" bIns="45718">
            <a:spAutoFit/>
          </a:bodyPr>
          <a:lstStyle/>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int sum(int i, int j) {</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if (i&gt;j) return 0;</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else return i+sum(i+1, j);</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a:t>
            </a:r>
          </a:p>
        </p:txBody>
      </p:sp>
      <p:sp>
        <p:nvSpPr>
          <p:cNvPr id="226" name="sum(3,9)…"/>
          <p:cNvSpPr txBox="1"/>
          <p:nvPr/>
        </p:nvSpPr>
        <p:spPr>
          <a:xfrm>
            <a:off x="5265288" y="2371856"/>
            <a:ext cx="6449724" cy="2936239"/>
          </a:xfrm>
          <a:prstGeom prst="rect">
            <a:avLst/>
          </a:prstGeom>
          <a:ln w="12700">
            <a:miter lim="400000"/>
          </a:ln>
        </p:spPr>
        <p:txBody>
          <a:bodyPr lIns="45718" tIns="45718" rIns="45718" bIns="45718">
            <a:spAutoFit/>
          </a:bodyPr>
          <a:lstStyle/>
          <a:p>
            <a:pPr>
              <a:defRPr sz="2400"/>
            </a:pPr>
            <a:r>
              <a:t>sum(3,9) </a:t>
            </a:r>
          </a:p>
          <a:p>
            <a:pPr>
              <a:defRPr sz="2400"/>
            </a:pPr>
            <a:r>
              <a:t>= 3+sum(4,9) </a:t>
            </a:r>
          </a:p>
          <a:p>
            <a:pPr>
              <a:defRPr sz="2400"/>
            </a:pPr>
            <a:r>
              <a:t>= 3+4+sum(5,9)</a:t>
            </a:r>
          </a:p>
          <a:p>
            <a:pPr>
              <a:defRPr sz="2400"/>
            </a:pPr>
            <a:r>
              <a:t>= 3+4+5+sum(6,9)</a:t>
            </a:r>
          </a:p>
          <a:p>
            <a:pPr>
              <a:defRPr sz="2400"/>
            </a:pPr>
            <a:r>
              <a:t>= 3+4+5+6+sum(7,9)</a:t>
            </a:r>
          </a:p>
          <a:p>
            <a:pPr>
              <a:defRPr sz="2400"/>
            </a:pPr>
            <a:r>
              <a:t>= 3+4+5+6+7+sum(8,9)</a:t>
            </a:r>
          </a:p>
          <a:p>
            <a:pPr>
              <a:defRPr sz="2400"/>
            </a:pPr>
            <a:r>
              <a:t>= 3+4+5+6+8+9+0</a:t>
            </a:r>
          </a:p>
          <a:p>
            <a:pPr>
              <a:defRPr sz="2400"/>
            </a:pPr>
            <a:r>
              <a:t>= …</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尾递归…"/>
          <p:cNvSpPr txBox="1">
            <a:spLocks noGrp="1"/>
          </p:cNvSpPr>
          <p:nvPr>
            <p:ph type="body" sz="half" idx="4294967295"/>
          </p:nvPr>
        </p:nvSpPr>
        <p:spPr>
          <a:xfrm>
            <a:off x="6095999" y="814387"/>
            <a:ext cx="5614990" cy="4411663"/>
          </a:xfrm>
          <a:prstGeom prst="rect">
            <a:avLst/>
          </a:prstGeom>
        </p:spPr>
        <p:txBody>
          <a:bodyPr>
            <a:normAutofit/>
          </a:bodyPr>
          <a:lstStyle/>
          <a:p>
            <a:pPr marL="191770" indent="-191770" algn="just" defTabSz="767715">
              <a:lnSpc>
                <a:spcPct val="120000"/>
              </a:lnSpc>
              <a:spcBef>
                <a:spcPts val="800"/>
              </a:spcBef>
              <a:defRPr sz="2300">
                <a:latin typeface="黑体"/>
                <a:ea typeface="黑体"/>
                <a:cs typeface="黑体"/>
                <a:sym typeface="黑体"/>
              </a:defRPr>
            </a:pPr>
            <a:r>
              <a:t>尾递归</a:t>
            </a:r>
          </a:p>
          <a:p>
            <a:pPr marL="575945" lvl="1" indent="-191770" algn="just" defTabSz="767715">
              <a:lnSpc>
                <a:spcPct val="120000"/>
              </a:lnSpc>
              <a:spcBef>
                <a:spcPts val="400"/>
              </a:spcBef>
              <a:defRPr sz="2300">
                <a:latin typeface="黑体"/>
                <a:ea typeface="黑体"/>
                <a:cs typeface="黑体"/>
                <a:sym typeface="黑体"/>
              </a:defRPr>
            </a:pPr>
            <a:r>
              <a:t>一个函数(调用者,</a:t>
            </a:r>
            <a:r>
              <a:rPr>
                <a:latin typeface="Cambria Math"/>
                <a:ea typeface="Cambria Math"/>
                <a:cs typeface="Cambria Math"/>
                <a:sym typeface="Cambria Math"/>
              </a:rPr>
              <a:t>caller</a:t>
            </a:r>
            <a:r>
              <a:t>)调用另一个函数(被调用者, </a:t>
            </a:r>
            <a:r>
              <a:rPr>
                <a:latin typeface="Cambria Math"/>
                <a:ea typeface="Cambria Math"/>
                <a:cs typeface="Cambria Math"/>
                <a:sym typeface="Cambria Math"/>
              </a:rPr>
              <a:t>callee</a:t>
            </a:r>
            <a:r>
              <a:t>)，而且</a:t>
            </a:r>
            <a:r>
              <a:rPr>
                <a:latin typeface="Cambria Math"/>
                <a:ea typeface="Cambria Math"/>
                <a:cs typeface="Cambria Math"/>
                <a:sym typeface="Cambria Math"/>
              </a:rPr>
              <a:t>callee</a:t>
            </a:r>
            <a:r>
              <a:t>产生的返回值被</a:t>
            </a:r>
            <a:r>
              <a:rPr>
                <a:latin typeface="Cambria Math"/>
                <a:ea typeface="Cambria Math"/>
                <a:cs typeface="Cambria Math"/>
                <a:sym typeface="Cambria Math"/>
              </a:rPr>
              <a:t>caller</a:t>
            </a:r>
            <a:r>
              <a:t>立刻返回出去，这种形式的调用称为尾调用(</a:t>
            </a:r>
            <a:r>
              <a:rPr>
                <a:latin typeface="Cambria Math"/>
                <a:ea typeface="Cambria Math"/>
                <a:cs typeface="Cambria Math"/>
                <a:sym typeface="Cambria Math"/>
              </a:rPr>
              <a:t>tail call</a:t>
            </a:r>
            <a:r>
              <a:t>)。</a:t>
            </a:r>
          </a:p>
          <a:p>
            <a:pPr marL="575945" lvl="1" indent="-191770" algn="just" defTabSz="767715">
              <a:lnSpc>
                <a:spcPct val="120000"/>
              </a:lnSpc>
              <a:spcBef>
                <a:spcPts val="400"/>
              </a:spcBef>
              <a:defRPr sz="2300">
                <a:latin typeface="黑体"/>
                <a:ea typeface="黑体"/>
                <a:cs typeface="黑体"/>
                <a:sym typeface="黑体"/>
              </a:defRPr>
            </a:pPr>
            <a:r>
              <a:t>如果</a:t>
            </a:r>
            <a:r>
              <a:rPr>
                <a:latin typeface="Cambria Math"/>
                <a:ea typeface="Cambria Math"/>
                <a:cs typeface="Cambria Math"/>
                <a:sym typeface="Cambria Math"/>
              </a:rPr>
              <a:t>caller</a:t>
            </a:r>
            <a:r>
              <a:t>和</a:t>
            </a:r>
            <a:r>
              <a:rPr>
                <a:latin typeface="Cambria Math"/>
                <a:ea typeface="Cambria Math"/>
                <a:cs typeface="Cambria Math"/>
                <a:sym typeface="Cambria Math"/>
              </a:rPr>
              <a:t>callee</a:t>
            </a:r>
            <a:r>
              <a:t>是同一个函数，那么便将这个尾调用称为尾递归(</a:t>
            </a:r>
            <a:r>
              <a:rPr>
                <a:latin typeface="Cambria Math"/>
                <a:ea typeface="Cambria Math"/>
                <a:cs typeface="Cambria Math"/>
                <a:sym typeface="Cambria Math"/>
              </a:rPr>
              <a:t>tail recursion</a:t>
            </a:r>
            <a:r>
              <a:t>)。</a:t>
            </a:r>
          </a:p>
        </p:txBody>
      </p:sp>
      <p:pic>
        <p:nvPicPr>
          <p:cNvPr id="231" name="image.png" descr="image.png"/>
          <p:cNvPicPr>
            <a:picLocks noChangeAspect="1"/>
          </p:cNvPicPr>
          <p:nvPr/>
        </p:nvPicPr>
        <p:blipFill>
          <a:blip r:embed="rId2"/>
          <a:stretch>
            <a:fillRect/>
          </a:stretch>
        </p:blipFill>
        <p:spPr>
          <a:xfrm>
            <a:off x="569912" y="614362"/>
            <a:ext cx="5353052" cy="5300663"/>
          </a:xfrm>
          <a:prstGeom prst="rect">
            <a:avLst/>
          </a:prstGeom>
          <a:ln w="12700">
            <a:miter lim="400000"/>
            <a:headEnd/>
            <a:tailEnd/>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问题：如何把函数转换成尾递归？…"/>
          <p:cNvSpPr txBox="1">
            <a:spLocks noGrp="1"/>
          </p:cNvSpPr>
          <p:nvPr>
            <p:ph type="body" idx="4294967295"/>
          </p:nvPr>
        </p:nvSpPr>
        <p:spPr>
          <a:xfrm>
            <a:off x="838200" y="955675"/>
            <a:ext cx="10515600" cy="4976813"/>
          </a:xfrm>
          <a:prstGeom prst="rect">
            <a:avLst/>
          </a:prstGeom>
        </p:spPr>
        <p:txBody>
          <a:bodyPr>
            <a:normAutofit/>
          </a:bodyPr>
          <a:lstStyle>
            <a:lvl1pPr>
              <a:defRPr>
                <a:latin typeface="宋体"/>
                <a:ea typeface="宋体"/>
                <a:cs typeface="宋体"/>
                <a:sym typeface="宋体"/>
              </a:defRPr>
            </a:lvl1pPr>
            <a:lvl2pPr marL="685800" indent="-228600">
              <a:lnSpc>
                <a:spcPct val="100000"/>
              </a:lnSpc>
              <a:spcBef>
                <a:spcPts val="500"/>
              </a:spcBef>
              <a:defRPr>
                <a:latin typeface="宋体"/>
                <a:ea typeface="宋体"/>
                <a:cs typeface="宋体"/>
                <a:sym typeface="宋体"/>
              </a:defRPr>
            </a:lvl2pPr>
            <a:lvl3pPr marL="1143000" indent="-228600">
              <a:lnSpc>
                <a:spcPct val="100000"/>
              </a:lnSpc>
              <a:spcBef>
                <a:spcPts val="0"/>
              </a:spcBef>
              <a:defRPr sz="2000">
                <a:latin typeface="宋体"/>
                <a:ea typeface="宋体"/>
                <a:cs typeface="宋体"/>
                <a:sym typeface="宋体"/>
              </a:defRPr>
            </a:lvl3pPr>
          </a:lstStyle>
          <a:p>
            <a:r>
              <a:t>问题：如何把函数转换成尾递归？</a:t>
            </a:r>
          </a:p>
          <a:p>
            <a:pPr lvl="1"/>
            <a:r>
              <a:t>累积参数法</a:t>
            </a:r>
          </a:p>
          <a:p>
            <a:pPr lvl="2"/>
            <a:r>
              <a:t>将递归调用之后要完成的操作预先计算好，并将结果传给递归调用。</a:t>
            </a:r>
          </a:p>
        </p:txBody>
      </p:sp>
      <p:sp>
        <p:nvSpPr>
          <p:cNvPr id="234" name="将sum函数转换成尾递归"/>
          <p:cNvSpPr txBox="1"/>
          <p:nvPr/>
        </p:nvSpPr>
        <p:spPr>
          <a:xfrm>
            <a:off x="4514849" y="4233862"/>
            <a:ext cx="1858965" cy="802639"/>
          </a:xfrm>
          <a:prstGeom prst="rect">
            <a:avLst/>
          </a:prstGeom>
          <a:ln w="12700">
            <a:miter lim="400000"/>
          </a:ln>
        </p:spPr>
        <p:txBody>
          <a:bodyPr lIns="45718" tIns="45718" rIns="45718" bIns="45718">
            <a:spAutoFit/>
          </a:bodyPr>
          <a:lstStyle>
            <a:lvl1pPr>
              <a:defRPr sz="2000">
                <a:solidFill>
                  <a:srgbClr val="0563C1"/>
                </a:solidFill>
                <a:latin typeface="宋体"/>
                <a:ea typeface="宋体"/>
                <a:cs typeface="宋体"/>
                <a:sym typeface="宋体"/>
              </a:defRPr>
            </a:lvl1pPr>
          </a:lstStyle>
          <a:p>
            <a:r>
              <a:t>将sum函数转换成尾递归</a:t>
            </a:r>
          </a:p>
        </p:txBody>
      </p:sp>
      <p:sp>
        <p:nvSpPr>
          <p:cNvPr id="235" name="int sum(int i, int j) {…"/>
          <p:cNvSpPr txBox="1"/>
          <p:nvPr/>
        </p:nvSpPr>
        <p:spPr>
          <a:xfrm>
            <a:off x="917575" y="2895600"/>
            <a:ext cx="3352800" cy="1905194"/>
          </a:xfrm>
          <a:prstGeom prst="rect">
            <a:avLst/>
          </a:prstGeom>
          <a:ln>
            <a:solidFill>
              <a:srgbClr val="003399"/>
            </a:solidFill>
          </a:ln>
        </p:spPr>
        <p:txBody>
          <a:bodyPr lIns="45718" tIns="45718" rIns="45718" bIns="45718">
            <a:spAutoFit/>
          </a:bodyPr>
          <a:lstStyle/>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int sum(int i, int j) {</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if (i&gt;j) return 0;</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else return i+sum(i+1, j);</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a:t>
            </a:r>
          </a:p>
        </p:txBody>
      </p:sp>
      <p:sp>
        <p:nvSpPr>
          <p:cNvPr id="236" name="int sum1(int i, int j, int sumSoFar) {…"/>
          <p:cNvSpPr txBox="1"/>
          <p:nvPr/>
        </p:nvSpPr>
        <p:spPr>
          <a:xfrm>
            <a:off x="6664325" y="2814636"/>
            <a:ext cx="4959350" cy="3391095"/>
          </a:xfrm>
          <a:prstGeom prst="rect">
            <a:avLst/>
          </a:prstGeom>
          <a:ln>
            <a:solidFill>
              <a:srgbClr val="003399"/>
            </a:solidFill>
          </a:ln>
        </p:spPr>
        <p:txBody>
          <a:bodyPr lIns="45718" tIns="45718" rIns="45718" bIns="45718">
            <a:spAutoFit/>
          </a:bodyPr>
          <a:lstStyle/>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int sum1(int i, int j, </a:t>
            </a:r>
            <a:r>
              <a:rPr>
                <a:solidFill>
                  <a:srgbClr val="0000FF"/>
                </a:solidFill>
              </a:rPr>
              <a:t>int sumSoFar</a:t>
            </a:r>
            <a:r>
              <a:t>) {</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if (i&gt;j) return sumSoFar;</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else return sum1(i+1, j, </a:t>
            </a:r>
            <a:r>
              <a:rPr>
                <a:solidFill>
                  <a:srgbClr val="0000FF"/>
                </a:solidFill>
              </a:rPr>
              <a:t>sumSoFar+i</a:t>
            </a:r>
            <a:r>
              <a:t>);</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int sum(int i, int j)  {</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return sum1(i, j, 0);</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a:t>
            </a:r>
          </a:p>
        </p:txBody>
      </p:sp>
      <p:grpSp>
        <p:nvGrpSpPr>
          <p:cNvPr id="239" name="成组"/>
          <p:cNvGrpSpPr/>
          <p:nvPr/>
        </p:nvGrpSpPr>
        <p:grpSpPr>
          <a:xfrm>
            <a:off x="4641847" y="3619499"/>
            <a:ext cx="1849442" cy="411165"/>
            <a:chOff x="0" y="0"/>
            <a:chExt cx="1849441" cy="411164"/>
          </a:xfrm>
        </p:grpSpPr>
        <p:sp>
          <p:nvSpPr>
            <p:cNvPr id="237" name="箭头"/>
            <p:cNvSpPr/>
            <p:nvPr/>
          </p:nvSpPr>
          <p:spPr>
            <a:xfrm>
              <a:off x="0" y="-1"/>
              <a:ext cx="1849441" cy="411165"/>
            </a:xfrm>
            <a:prstGeom prst="rightArrow">
              <a:avLst>
                <a:gd name="adj1" fmla="val 50000"/>
                <a:gd name="adj2" fmla="val 49999"/>
              </a:avLst>
            </a:prstGeom>
            <a:solidFill>
              <a:schemeClr val="accent1"/>
            </a:solidFill>
            <a:ln w="12700" cap="flat">
              <a:solidFill>
                <a:srgbClr val="41719C"/>
              </a:solidFill>
              <a:prstDash val="solid"/>
              <a:round/>
            </a:ln>
            <a:effectLst/>
          </p:spPr>
          <p:txBody>
            <a:bodyPr wrap="square" lIns="45718" tIns="45718" rIns="45718" bIns="45718" numCol="1" anchor="ctr">
              <a:noAutofit/>
            </a:bodyPr>
            <a:lstStyle/>
            <a:p>
              <a:pPr algn="ctr">
                <a:defRPr>
                  <a:solidFill>
                    <a:srgbClr val="FFFFFF"/>
                  </a:solidFill>
                </a:defRPr>
              </a:pPr>
              <a:endParaRPr/>
            </a:p>
          </p:txBody>
        </p:sp>
        <p:sp>
          <p:nvSpPr>
            <p:cNvPr id="238" name="文本"/>
            <p:cNvSpPr txBox="1"/>
            <p:nvPr/>
          </p:nvSpPr>
          <p:spPr>
            <a:xfrm>
              <a:off x="-1" y="26511"/>
              <a:ext cx="1746694" cy="358139"/>
            </a:xfrm>
            <a:prstGeom prst="rect">
              <a:avLst/>
            </a:prstGeom>
            <a:noFill/>
            <a:ln w="12700" cap="flat">
              <a:noFill/>
              <a:miter lim="400000"/>
            </a:ln>
            <a:effectLst/>
          </p:spPr>
          <p:txBody>
            <a:bodyPr wrap="square" lIns="45718" tIns="45718" rIns="45718" bIns="45718" numCol="1" anchor="ctr">
              <a:spAutoFit/>
            </a:bodyPr>
            <a:lstStyle>
              <a:lvl1pPr algn="ctr">
                <a:defRPr>
                  <a:solidFill>
                    <a:srgbClr val="FFFFFF"/>
                  </a:solidFill>
                </a:defRPr>
              </a:lvl1pPr>
            </a:lstStyle>
            <a:p>
              <a:r>
                <a:t> </a:t>
              </a:r>
            </a:p>
          </p:txBody>
        </p:sp>
      </p:grpSp>
      <p:sp>
        <p:nvSpPr>
          <p:cNvPr id="240" name="尾调用并不需要为callee开辟一个新的栈帧（stack frame），但需要参数和局部数据（覆盖方式），使栈空间大大缩小，提高实际运行效率"/>
          <p:cNvSpPr txBox="1"/>
          <p:nvPr/>
        </p:nvSpPr>
        <p:spPr>
          <a:xfrm>
            <a:off x="481011" y="5319712"/>
            <a:ext cx="6096003" cy="1252720"/>
          </a:xfrm>
          <a:prstGeom prst="rect">
            <a:avLst/>
          </a:prstGeom>
          <a:ln w="12700">
            <a:miter lim="400000"/>
          </a:ln>
        </p:spPr>
        <p:txBody>
          <a:bodyPr lIns="45718" tIns="45718" rIns="45718" bIns="45718">
            <a:spAutoFit/>
          </a:bodyPr>
          <a:lstStyle/>
          <a:p>
            <a:pPr>
              <a:defRPr sz="2200">
                <a:latin typeface="宋体"/>
                <a:ea typeface="宋体"/>
                <a:cs typeface="宋体"/>
                <a:sym typeface="宋体"/>
              </a:defRPr>
            </a:pPr>
            <a:r>
              <a:t>尾调用并不需要为</a:t>
            </a:r>
            <a:r>
              <a:rPr>
                <a:latin typeface="Arial" panose="020B0604020202090204"/>
                <a:ea typeface="Arial" panose="020B0604020202090204"/>
                <a:cs typeface="Arial" panose="020B0604020202090204"/>
                <a:sym typeface="Arial" panose="020B0604020202090204"/>
              </a:rPr>
              <a:t>callee</a:t>
            </a:r>
            <a:r>
              <a:t>开辟一个新的栈帧（</a:t>
            </a:r>
            <a:r>
              <a:rPr>
                <a:latin typeface="Arial" panose="020B0604020202090204"/>
                <a:ea typeface="Arial" panose="020B0604020202090204"/>
                <a:cs typeface="Arial" panose="020B0604020202090204"/>
                <a:sym typeface="Arial" panose="020B0604020202090204"/>
              </a:rPr>
              <a:t>stack frame</a:t>
            </a:r>
            <a:r>
              <a:t>），但需要参数和局部数据（覆盖方式），使栈空间大大缩小，提高实际运行效率</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问题：如何把函数转换成尾递归？…"/>
          <p:cNvSpPr txBox="1">
            <a:spLocks noGrp="1"/>
          </p:cNvSpPr>
          <p:nvPr>
            <p:ph type="body" idx="4294967295"/>
          </p:nvPr>
        </p:nvSpPr>
        <p:spPr>
          <a:xfrm>
            <a:off x="838200" y="940592"/>
            <a:ext cx="10515600" cy="4976815"/>
          </a:xfrm>
          <a:prstGeom prst="rect">
            <a:avLst/>
          </a:prstGeom>
        </p:spPr>
        <p:txBody>
          <a:bodyPr>
            <a:normAutofit/>
          </a:bodyPr>
          <a:lstStyle>
            <a:lvl1pPr>
              <a:defRPr>
                <a:latin typeface="宋体"/>
                <a:ea typeface="宋体"/>
                <a:cs typeface="宋体"/>
                <a:sym typeface="宋体"/>
              </a:defRPr>
            </a:lvl1pPr>
            <a:lvl2pPr marL="685800" indent="-228600">
              <a:lnSpc>
                <a:spcPct val="100000"/>
              </a:lnSpc>
              <a:spcBef>
                <a:spcPts val="500"/>
              </a:spcBef>
              <a:defRPr>
                <a:latin typeface="宋体"/>
                <a:ea typeface="宋体"/>
                <a:cs typeface="宋体"/>
                <a:sym typeface="宋体"/>
              </a:defRPr>
            </a:lvl2pPr>
            <a:lvl3pPr marL="1143000" indent="-228600">
              <a:lnSpc>
                <a:spcPct val="100000"/>
              </a:lnSpc>
              <a:spcBef>
                <a:spcPts val="0"/>
              </a:spcBef>
              <a:defRPr sz="2000">
                <a:latin typeface="宋体"/>
                <a:ea typeface="宋体"/>
                <a:cs typeface="宋体"/>
                <a:sym typeface="宋体"/>
              </a:defRPr>
            </a:lvl3pPr>
          </a:lstStyle>
          <a:p>
            <a:r>
              <a:t>问题：如何把函数转换成尾递归？</a:t>
            </a:r>
          </a:p>
          <a:p>
            <a:pPr lvl="1"/>
            <a:r>
              <a:t>累积参数法</a:t>
            </a:r>
          </a:p>
          <a:p>
            <a:pPr lvl="2"/>
            <a:r>
              <a:t>将递归调用之后要完成的操作预先计算好，并将结果传给递归调用。</a:t>
            </a:r>
          </a:p>
        </p:txBody>
      </p:sp>
      <p:sp>
        <p:nvSpPr>
          <p:cNvPr id="245" name="int sum1(int i, int j, int sumSoFar) {…"/>
          <p:cNvSpPr txBox="1"/>
          <p:nvPr/>
        </p:nvSpPr>
        <p:spPr>
          <a:xfrm>
            <a:off x="889848" y="2769068"/>
            <a:ext cx="4959353" cy="3391095"/>
          </a:xfrm>
          <a:prstGeom prst="rect">
            <a:avLst/>
          </a:prstGeom>
          <a:ln>
            <a:solidFill>
              <a:srgbClr val="003399"/>
            </a:solidFill>
          </a:ln>
        </p:spPr>
        <p:txBody>
          <a:bodyPr lIns="45718" tIns="45718" rIns="45718" bIns="45718">
            <a:spAutoFit/>
          </a:bodyPr>
          <a:lstStyle/>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int sum1(int i, int j, </a:t>
            </a:r>
            <a:r>
              <a:rPr>
                <a:solidFill>
                  <a:srgbClr val="0000FF"/>
                </a:solidFill>
              </a:rPr>
              <a:t>int sumSoFar</a:t>
            </a:r>
            <a:r>
              <a:t>) {</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if (i&gt;j) return sumSoFar;</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else return sum1(i+1, j, </a:t>
            </a:r>
            <a:r>
              <a:rPr>
                <a:solidFill>
                  <a:srgbClr val="0000FF"/>
                </a:solidFill>
              </a:rPr>
              <a:t>sumSoFar+i</a:t>
            </a:r>
            <a:r>
              <a:t>);</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int sum(int i, int j)  {</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  return sum1(i, j, 0);</a:t>
            </a:r>
          </a:p>
          <a:p>
            <a:pPr>
              <a:spcBef>
                <a:spcPts val="1300"/>
              </a:spcBef>
              <a:defRPr sz="2200">
                <a:latin typeface="Times New Roman" panose="02020503050405090304"/>
                <a:ea typeface="Times New Roman" panose="02020503050405090304"/>
                <a:cs typeface="Times New Roman" panose="02020503050405090304"/>
                <a:sym typeface="Times New Roman" panose="02020503050405090304"/>
              </a:defRPr>
            </a:pPr>
            <a:r>
              <a:t>}</a:t>
            </a:r>
          </a:p>
        </p:txBody>
      </p:sp>
      <p:sp>
        <p:nvSpPr>
          <p:cNvPr id="246" name="sum(3,9)…"/>
          <p:cNvSpPr txBox="1"/>
          <p:nvPr/>
        </p:nvSpPr>
        <p:spPr>
          <a:xfrm>
            <a:off x="6836918" y="2917741"/>
            <a:ext cx="2059666" cy="3063239"/>
          </a:xfrm>
          <a:prstGeom prst="rect">
            <a:avLst/>
          </a:prstGeom>
          <a:ln w="12700">
            <a:miter lim="400000"/>
          </a:ln>
        </p:spPr>
        <p:txBody>
          <a:bodyPr wrap="none" lIns="45718" tIns="45718" rIns="45718" bIns="45718">
            <a:spAutoFit/>
          </a:bodyPr>
          <a:lstStyle/>
          <a:p>
            <a:pPr>
              <a:defRPr sz="2200"/>
            </a:pPr>
            <a:r>
              <a:t>sum(3,9) </a:t>
            </a:r>
          </a:p>
          <a:p>
            <a:pPr>
              <a:defRPr sz="2200"/>
            </a:pPr>
            <a:r>
              <a:t>= sum1(3,9,0)</a:t>
            </a:r>
          </a:p>
          <a:p>
            <a:pPr>
              <a:defRPr sz="2200"/>
            </a:pPr>
            <a:r>
              <a:t>= sum1(4,9,3) </a:t>
            </a:r>
          </a:p>
          <a:p>
            <a:pPr>
              <a:defRPr sz="2200"/>
            </a:pPr>
            <a:r>
              <a:t>= sum1(5,9,7)</a:t>
            </a:r>
          </a:p>
          <a:p>
            <a:pPr>
              <a:defRPr sz="2200"/>
            </a:pPr>
            <a:r>
              <a:t>= sum1(6,9,12)</a:t>
            </a:r>
          </a:p>
          <a:p>
            <a:pPr>
              <a:defRPr sz="2200"/>
            </a:pPr>
            <a:r>
              <a:t>= sum1(7,9,18)</a:t>
            </a:r>
          </a:p>
          <a:p>
            <a:pPr>
              <a:defRPr sz="2200"/>
            </a:pPr>
            <a:r>
              <a:t>= sum1(8,9,25)</a:t>
            </a:r>
          </a:p>
          <a:p>
            <a:pPr>
              <a:defRPr sz="2200"/>
            </a:pPr>
            <a:r>
              <a:t>= sum1(9,9,33)</a:t>
            </a:r>
          </a:p>
          <a:p>
            <a:pPr>
              <a:defRPr sz="2200"/>
            </a:pPr>
            <a:r>
              <a:t>= 42</a:t>
            </a:r>
          </a:p>
        </p:txBody>
      </p:sp>
      <p:sp>
        <p:nvSpPr>
          <p:cNvPr id="247" name="而尾递归就不存在这样的问题, 因为状态完全由i、j和sumSoFar保存."/>
          <p:cNvSpPr txBox="1"/>
          <p:nvPr/>
        </p:nvSpPr>
        <p:spPr>
          <a:xfrm>
            <a:off x="2795862" y="6265271"/>
            <a:ext cx="8856265" cy="459739"/>
          </a:xfrm>
          <a:prstGeom prst="rect">
            <a:avLst/>
          </a:prstGeom>
          <a:ln w="12700">
            <a:miter lim="400000"/>
          </a:ln>
        </p:spPr>
        <p:txBody>
          <a:bodyPr lIns="45718" tIns="45718" rIns="45718" bIns="45718">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solidFill>
                  <a:srgbClr val="FF2600"/>
                </a:solidFill>
                <a:latin typeface="Helvetica Neue" panose="02000503000000020004"/>
                <a:ea typeface="Helvetica Neue" panose="02000503000000020004"/>
                <a:cs typeface="Helvetica Neue" panose="02000503000000020004"/>
                <a:sym typeface="Helvetica Neue" panose="02000503000000020004"/>
              </a:defRPr>
            </a:pPr>
            <a:r>
              <a:t>而尾递归就不存在这样的问题, 因为状态完全由</a:t>
            </a:r>
            <a:r>
              <a:rPr>
                <a:solidFill>
                  <a:srgbClr val="0433FF"/>
                </a:solidFill>
              </a:rPr>
              <a:t>i</a:t>
            </a:r>
            <a:r>
              <a:t>、</a:t>
            </a:r>
            <a:r>
              <a:rPr>
                <a:solidFill>
                  <a:srgbClr val="0433FF"/>
                </a:solidFill>
              </a:rPr>
              <a:t>j</a:t>
            </a:r>
            <a:r>
              <a:t>和</a:t>
            </a:r>
            <a:r>
              <a:rPr>
                <a:solidFill>
                  <a:srgbClr val="0000FF"/>
                </a:solidFill>
              </a:rPr>
              <a:t>sumSoFar</a:t>
            </a:r>
            <a:r>
              <a:t>保存.</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函数式编程语言的特点"/>
          <p:cNvSpPr txBox="1">
            <a:spLocks noGrp="1"/>
          </p:cNvSpPr>
          <p:nvPr>
            <p:ph type="title" idx="4294967295"/>
          </p:nvPr>
        </p:nvSpPr>
        <p:spPr>
          <a:xfrm>
            <a:off x="831850" y="52387"/>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252" name="递归调用及其优化"/>
          <p:cNvSpPr txBox="1">
            <a:spLocks noGrp="1"/>
          </p:cNvSpPr>
          <p:nvPr>
            <p:ph type="body" sz="quarter" idx="4294967295"/>
          </p:nvPr>
        </p:nvSpPr>
        <p:spPr>
          <a:xfrm>
            <a:off x="831850" y="1085850"/>
            <a:ext cx="10515600" cy="739775"/>
          </a:xfrm>
          <a:prstGeom prst="rect">
            <a:avLst/>
          </a:prstGeom>
        </p:spPr>
        <p:txBody>
          <a:bodyPr>
            <a:normAutofit/>
          </a:bodyPr>
          <a:lstStyle>
            <a:lvl1pPr>
              <a:lnSpc>
                <a:spcPct val="150000"/>
              </a:lnSpc>
              <a:defRPr>
                <a:latin typeface="黑体"/>
                <a:ea typeface="黑体"/>
                <a:cs typeface="黑体"/>
                <a:sym typeface="黑体"/>
              </a:defRPr>
            </a:lvl1pPr>
          </a:lstStyle>
          <a:p>
            <a:r>
              <a:t>递归调用及其优化</a:t>
            </a:r>
          </a:p>
        </p:txBody>
      </p:sp>
      <p:sp>
        <p:nvSpPr>
          <p:cNvPr id="253" name="fun sum’ ([ ], a) = a…"/>
          <p:cNvSpPr txBox="1"/>
          <p:nvPr/>
        </p:nvSpPr>
        <p:spPr>
          <a:xfrm>
            <a:off x="6319837" y="3597274"/>
            <a:ext cx="4791077" cy="802193"/>
          </a:xfrm>
          <a:prstGeom prst="rect">
            <a:avLst/>
          </a:prstGeom>
          <a:ln>
            <a:solidFill>
              <a:srgbClr val="000000"/>
            </a:solidFill>
          </a:ln>
        </p:spPr>
        <p:txBody>
          <a:bodyPr lIns="45718" tIns="45718" rIns="45718" bIns="45718">
            <a:spAutoFit/>
          </a:bodyPr>
          <a:lstStyle/>
          <a:p>
            <a:pPr>
              <a:defRPr sz="2400">
                <a:latin typeface="Arial" panose="020B0604020202090204"/>
                <a:ea typeface="Arial" panose="020B0604020202090204"/>
                <a:cs typeface="Arial" panose="020B0604020202090204"/>
                <a:sym typeface="Arial" panose="020B0604020202090204"/>
              </a:defRPr>
            </a:pPr>
            <a:r>
              <a:t>fun sum’ ([ ], a) = a</a:t>
            </a:r>
          </a:p>
          <a:p>
            <a:pPr>
              <a:defRPr sz="2400">
                <a:latin typeface="Arial" panose="020B0604020202090204"/>
                <a:ea typeface="Arial" panose="020B0604020202090204"/>
                <a:cs typeface="Arial" panose="020B0604020202090204"/>
                <a:sym typeface="Arial" panose="020B0604020202090204"/>
              </a:defRPr>
            </a:pPr>
            <a:r>
              <a:t>| sum’ (x::L, a) = sum’ (L, x+a);</a:t>
            </a:r>
          </a:p>
        </p:txBody>
      </p:sp>
      <p:sp>
        <p:nvSpPr>
          <p:cNvPr id="254" name="fun sum [ ] = 0…"/>
          <p:cNvSpPr txBox="1"/>
          <p:nvPr/>
        </p:nvSpPr>
        <p:spPr>
          <a:xfrm>
            <a:off x="1054100" y="3584574"/>
            <a:ext cx="3852863" cy="802193"/>
          </a:xfrm>
          <a:prstGeom prst="rect">
            <a:avLst/>
          </a:prstGeom>
          <a:ln>
            <a:solidFill>
              <a:srgbClr val="000000"/>
            </a:solidFill>
          </a:ln>
        </p:spPr>
        <p:txBody>
          <a:bodyPr lIns="45718" tIns="45718" rIns="45718" bIns="45718">
            <a:spAutoFit/>
          </a:bodyPr>
          <a:lstStyle/>
          <a:p>
            <a:pPr>
              <a:defRPr sz="2400">
                <a:latin typeface="Arial" panose="020B0604020202090204"/>
                <a:ea typeface="Arial" panose="020B0604020202090204"/>
                <a:cs typeface="Arial" panose="020B0604020202090204"/>
                <a:sym typeface="Arial" panose="020B0604020202090204"/>
              </a:defRPr>
            </a:pPr>
            <a:r>
              <a:t>fun sum [ ] = 0</a:t>
            </a:r>
          </a:p>
          <a:p>
            <a:pPr>
              <a:defRPr sz="2400">
                <a:latin typeface="Arial" panose="020B0604020202090204"/>
                <a:ea typeface="Arial" panose="020B0604020202090204"/>
                <a:cs typeface="Arial" panose="020B0604020202090204"/>
                <a:sym typeface="Arial" panose="020B0604020202090204"/>
              </a:defRPr>
            </a:pPr>
            <a:r>
              <a:t>| sum (x::L) = x + sum(L);</a:t>
            </a:r>
          </a:p>
        </p:txBody>
      </p:sp>
      <p:sp>
        <p:nvSpPr>
          <p:cNvPr id="255" name="ML语言的整数求和函数："/>
          <p:cNvSpPr txBox="1"/>
          <p:nvPr/>
        </p:nvSpPr>
        <p:spPr>
          <a:xfrm>
            <a:off x="831850" y="2630486"/>
            <a:ext cx="6096000" cy="510539"/>
          </a:xfrm>
          <a:prstGeom prst="rect">
            <a:avLst/>
          </a:prstGeom>
          <a:ln w="12700">
            <a:miter lim="400000"/>
          </a:ln>
        </p:spPr>
        <p:txBody>
          <a:bodyPr lIns="45718" tIns="45718" rIns="45718" bIns="45718">
            <a:spAutoFit/>
          </a:bodyPr>
          <a:lstStyle/>
          <a:p>
            <a:pPr>
              <a:defRPr sz="2400">
                <a:latin typeface="Arial" panose="020B0604020202090204"/>
                <a:ea typeface="Arial" panose="020B0604020202090204"/>
                <a:cs typeface="Arial" panose="020B0604020202090204"/>
                <a:sym typeface="Arial" panose="020B0604020202090204"/>
              </a:defRPr>
            </a:pPr>
            <a:r>
              <a:t>ML</a:t>
            </a:r>
            <a:r>
              <a:rPr>
                <a:latin typeface="宋体"/>
                <a:ea typeface="宋体"/>
                <a:cs typeface="宋体"/>
                <a:sym typeface="宋体"/>
              </a:rPr>
              <a:t>语言的整数求和函数：</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函数式编程语言的特点"/>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260" name="递归调用及其优化…"/>
          <p:cNvSpPr txBox="1">
            <a:spLocks noGrp="1"/>
          </p:cNvSpPr>
          <p:nvPr>
            <p:ph type="body" sz="half" idx="4294967295"/>
          </p:nvPr>
        </p:nvSpPr>
        <p:spPr>
          <a:xfrm>
            <a:off x="1544505" y="1294764"/>
            <a:ext cx="10515601" cy="1846265"/>
          </a:xfrm>
          <a:prstGeom prst="rect">
            <a:avLst/>
          </a:prstGeom>
        </p:spPr>
        <p:txBody>
          <a:bodyPr>
            <a:normAutofit/>
          </a:bodyPr>
          <a:lstStyle/>
          <a:p>
            <a:pPr marL="217170" indent="-217170" defTabSz="868680">
              <a:lnSpc>
                <a:spcPct val="150000"/>
              </a:lnSpc>
              <a:spcBef>
                <a:spcPts val="900"/>
              </a:spcBef>
              <a:defRPr sz="2600">
                <a:latin typeface="黑体"/>
                <a:ea typeface="黑体"/>
                <a:cs typeface="黑体"/>
                <a:sym typeface="黑体"/>
              </a:defRPr>
            </a:pPr>
            <a:r>
              <a:t>递归调用及其优化</a:t>
            </a:r>
          </a:p>
          <a:p>
            <a:pPr marL="217170" indent="-217170" defTabSz="868680">
              <a:spcBef>
                <a:spcPts val="900"/>
              </a:spcBef>
              <a:buSzTx/>
              <a:buNone/>
              <a:defRPr sz="2600">
                <a:latin typeface="黑体"/>
                <a:ea typeface="黑体"/>
                <a:cs typeface="黑体"/>
                <a:sym typeface="黑体"/>
              </a:defRPr>
            </a:pPr>
            <a:r>
              <a:t>	</a:t>
            </a:r>
            <a:r>
              <a:rPr sz="2200"/>
              <a:t>斐波那契数列F</a:t>
            </a:r>
            <a:r>
              <a:rPr sz="2200" baseline="-26000"/>
              <a:t>n</a:t>
            </a:r>
            <a:r>
              <a:rPr sz="2200"/>
              <a:t>：F</a:t>
            </a:r>
            <a:r>
              <a:rPr sz="2200" baseline="-26000"/>
              <a:t>0</a:t>
            </a:r>
            <a:r>
              <a:rPr sz="2200"/>
              <a:t> = 0，F</a:t>
            </a:r>
            <a:r>
              <a:rPr sz="2200" baseline="-26000"/>
              <a:t>1</a:t>
            </a:r>
            <a:r>
              <a:rPr sz="2200"/>
              <a:t> = 1</a:t>
            </a:r>
            <a:endParaRPr sz="3000"/>
          </a:p>
          <a:p>
            <a:pPr marL="217170" indent="-217170" defTabSz="868680">
              <a:spcBef>
                <a:spcPts val="900"/>
              </a:spcBef>
              <a:buSzTx/>
              <a:buNone/>
              <a:defRPr sz="2200">
                <a:latin typeface="黑体"/>
                <a:ea typeface="黑体"/>
                <a:cs typeface="黑体"/>
                <a:sym typeface="黑体"/>
              </a:defRPr>
            </a:pPr>
            <a:r>
              <a:t>			   F</a:t>
            </a:r>
            <a:r>
              <a:rPr baseline="-26000"/>
              <a:t>n</a:t>
            </a:r>
            <a:r>
              <a:t> = F</a:t>
            </a:r>
            <a:r>
              <a:rPr baseline="-26000"/>
              <a:t>n-2</a:t>
            </a:r>
            <a:r>
              <a:t> + F</a:t>
            </a:r>
            <a:r>
              <a:rPr baseline="-26000"/>
              <a:t>n-1	</a:t>
            </a:r>
            <a:r>
              <a:t>(n≥2)</a:t>
            </a:r>
          </a:p>
        </p:txBody>
      </p:sp>
      <p:sp>
        <p:nvSpPr>
          <p:cNvPr id="261" name="int Fib(int n) {…"/>
          <p:cNvSpPr txBox="1"/>
          <p:nvPr/>
        </p:nvSpPr>
        <p:spPr>
          <a:xfrm>
            <a:off x="838200" y="2801936"/>
            <a:ext cx="2463800" cy="3606164"/>
          </a:xfrm>
          <a:prstGeom prst="rect">
            <a:avLst/>
          </a:prstGeom>
          <a:ln>
            <a:solidFill>
              <a:srgbClr val="000000"/>
            </a:solidFill>
          </a:ln>
        </p:spPr>
        <p:txBody>
          <a:bodyPr lIns="45718" tIns="45718" rIns="45718" bIns="45718">
            <a:spAutoFit/>
          </a:bodyPr>
          <a:lstStyle/>
          <a:p>
            <a:pPr>
              <a:defRPr sz="2000"/>
            </a:pPr>
            <a:r>
              <a:t>int Fib(int n) {</a:t>
            </a:r>
          </a:p>
          <a:p>
            <a:pPr>
              <a:defRPr sz="2000"/>
            </a:pPr>
            <a:r>
              <a:t>   int res=b=1, a=0;</a:t>
            </a:r>
          </a:p>
          <a:p>
            <a:pPr>
              <a:defRPr sz="2000"/>
            </a:pPr>
            <a:r>
              <a:t>   if (n=0) return 0;</a:t>
            </a:r>
          </a:p>
          <a:p>
            <a:pPr>
              <a:defRPr sz="2000"/>
            </a:pPr>
            <a:r>
              <a:t>   n = n - 1; </a:t>
            </a:r>
          </a:p>
          <a:p>
            <a:pPr>
              <a:defRPr sz="2000"/>
            </a:pPr>
            <a:r>
              <a:t>   while (n &gt; 0) {</a:t>
            </a:r>
          </a:p>
          <a:p>
            <a:pPr>
              <a:defRPr sz="2000"/>
            </a:pPr>
            <a:r>
              <a:t>      res = a + b;</a:t>
            </a:r>
          </a:p>
          <a:p>
            <a:pPr>
              <a:defRPr sz="2000"/>
            </a:pPr>
            <a:r>
              <a:t>      a = b;</a:t>
            </a:r>
          </a:p>
          <a:p>
            <a:pPr>
              <a:defRPr sz="2000"/>
            </a:pPr>
            <a:r>
              <a:t>      b = res;</a:t>
            </a:r>
          </a:p>
          <a:p>
            <a:pPr>
              <a:defRPr sz="2000"/>
            </a:pPr>
            <a:r>
              <a:t>      n = n – 1;</a:t>
            </a:r>
          </a:p>
          <a:p>
            <a:pPr>
              <a:defRPr sz="2000"/>
            </a:pPr>
            <a:r>
              <a:t>   }</a:t>
            </a:r>
          </a:p>
          <a:p>
            <a:pPr>
              <a:defRPr sz="2000"/>
            </a:pPr>
            <a:r>
              <a:t>   return res;</a:t>
            </a:r>
          </a:p>
          <a:p>
            <a:pPr>
              <a:defRPr sz="2000"/>
            </a:pPr>
            <a:r>
              <a:t>}.</a:t>
            </a:r>
          </a:p>
        </p:txBody>
      </p:sp>
      <p:sp>
        <p:nvSpPr>
          <p:cNvPr id="262" name="fun fib 0 = 0…"/>
          <p:cNvSpPr txBox="1"/>
          <p:nvPr/>
        </p:nvSpPr>
        <p:spPr>
          <a:xfrm>
            <a:off x="3422231" y="3627754"/>
            <a:ext cx="3776663" cy="977264"/>
          </a:xfrm>
          <a:prstGeom prst="rect">
            <a:avLst/>
          </a:prstGeom>
          <a:ln>
            <a:solidFill>
              <a:srgbClr val="000000"/>
            </a:solidFill>
          </a:ln>
        </p:spPr>
        <p:txBody>
          <a:bodyPr lIns="45718" tIns="45718" rIns="45718" bIns="45718">
            <a:spAutoFit/>
          </a:bodyPr>
          <a:lstStyle/>
          <a:p>
            <a:pPr>
              <a:defRPr sz="2000"/>
            </a:pPr>
            <a:r>
              <a:t>fun fib 0 = 0</a:t>
            </a:r>
          </a:p>
          <a:p>
            <a:pPr>
              <a:defRPr sz="2000"/>
            </a:pPr>
            <a:r>
              <a:t>    | fib 1 = 1</a:t>
            </a:r>
          </a:p>
          <a:p>
            <a:pPr>
              <a:defRPr sz="2000"/>
            </a:pPr>
            <a:r>
              <a:t>    | fib n = fib(n-2) + fib(n-1)</a:t>
            </a:r>
          </a:p>
        </p:txBody>
      </p:sp>
      <p:sp>
        <p:nvSpPr>
          <p:cNvPr id="263" name="fun nextfib (prev, curr: int) = (curr, prev + curr)…"/>
          <p:cNvSpPr txBox="1"/>
          <p:nvPr/>
        </p:nvSpPr>
        <p:spPr>
          <a:xfrm>
            <a:off x="3422231" y="4852656"/>
            <a:ext cx="5191125" cy="1269364"/>
          </a:xfrm>
          <a:prstGeom prst="rect">
            <a:avLst/>
          </a:prstGeom>
          <a:ln>
            <a:solidFill>
              <a:srgbClr val="000000"/>
            </a:solidFill>
          </a:ln>
        </p:spPr>
        <p:txBody>
          <a:bodyPr lIns="45718" tIns="45718" rIns="45718" bIns="45718">
            <a:spAutoFit/>
          </a:bodyPr>
          <a:lstStyle/>
          <a:p>
            <a:pPr>
              <a:defRPr sz="2000"/>
            </a:pPr>
            <a:r>
              <a:t>fun nextfib (prev, curr: int) = (curr, prev + curr)</a:t>
            </a:r>
          </a:p>
          <a:p>
            <a:pPr>
              <a:defRPr sz="2000"/>
            </a:pPr>
            <a:r>
              <a:t> fun fibpair 1 = (0, 1)</a:t>
            </a:r>
          </a:p>
          <a:p>
            <a:pPr>
              <a:defRPr sz="2000"/>
            </a:pPr>
            <a:r>
              <a:t>	| fibpair n = nextfib(fibpair(n-1))</a:t>
            </a:r>
          </a:p>
        </p:txBody>
      </p:sp>
      <p:sp>
        <p:nvSpPr>
          <p:cNvPr id="264" name="效率太低！不断计算相同的子问题"/>
          <p:cNvSpPr txBox="1"/>
          <p:nvPr/>
        </p:nvSpPr>
        <p:spPr>
          <a:xfrm>
            <a:off x="7319126" y="1608520"/>
            <a:ext cx="4487932" cy="2308320"/>
          </a:xfrm>
          <a:prstGeom prst="rect">
            <a:avLst/>
          </a:prstGeom>
          <a:ln w="12700">
            <a:miter lim="400000"/>
          </a:ln>
        </p:spPr>
        <p:txBody>
          <a:bodyPr wrap="square" lIns="45718" tIns="45718" rIns="45718" bIns="45718">
            <a:spAutoFit/>
          </a:bodyPr>
          <a:lstStyle>
            <a:lvl1pPr>
              <a:defRPr sz="2400">
                <a:solidFill>
                  <a:srgbClr val="FF0000"/>
                </a:solidFill>
                <a:latin typeface="ＤＦ明朝体W5"/>
                <a:ea typeface="ＤＦ明朝体W5"/>
                <a:cs typeface="ＤＦ明朝体W5"/>
                <a:sym typeface="ＤＦ明朝体W5"/>
              </a:defRPr>
            </a:lvl1pPr>
          </a:lstStyle>
          <a:p>
            <a:pPr>
              <a:defRPr>
                <a:latin typeface="宋体"/>
                <a:ea typeface="宋体"/>
                <a:cs typeface="宋体"/>
                <a:sym typeface="宋体"/>
              </a:defRPr>
            </a:pPr>
            <a:r>
              <a:rPr sz="1800" dirty="0" err="1"/>
              <a:t>效率太低</a:t>
            </a:r>
            <a:r>
              <a:rPr sz="1800" dirty="0"/>
              <a:t>！</a:t>
            </a:r>
            <a:r>
              <a:rPr lang="zh-CN" altLang="en-US" sz="1800" dirty="0"/>
              <a:t>用循环的思路编写的斐波那契数列计算代码描述了数列的求解思路，即应该先怎么做然后再怎么处理。</a:t>
            </a:r>
          </a:p>
          <a:p>
            <a:pPr>
              <a:defRPr>
                <a:latin typeface="宋体"/>
                <a:ea typeface="宋体"/>
                <a:cs typeface="宋体"/>
                <a:sym typeface="宋体"/>
              </a:defRPr>
            </a:pPr>
            <a:endParaRPr lang="en-US" altLang="zh-CN" sz="1800" dirty="0">
              <a:latin typeface="宋体"/>
              <a:ea typeface="宋体"/>
              <a:cs typeface="宋体"/>
            </a:endParaRPr>
          </a:p>
          <a:p>
            <a:pPr>
              <a:defRPr>
                <a:latin typeface="宋体"/>
                <a:ea typeface="宋体"/>
                <a:cs typeface="宋体"/>
                <a:sym typeface="宋体"/>
              </a:defRPr>
            </a:pPr>
            <a:r>
              <a:rPr lang="zh-CN" altLang="en-US" sz="1800" dirty="0">
                <a:latin typeface="宋体"/>
                <a:ea typeface="宋体"/>
                <a:cs typeface="宋体"/>
              </a:rPr>
              <a:t>它会不断的重复计算同样的子问题，如在计算 </a:t>
            </a:r>
            <a:r>
              <a:rPr lang="en-GB" altLang="zh-CN" sz="1800" i="1" dirty="0">
                <a:sym typeface="Calibri"/>
              </a:rPr>
              <a:t>F</a:t>
            </a:r>
            <a:r>
              <a:rPr lang="en-GB" altLang="zh-CN" sz="1800" i="1" baseline="-25000" dirty="0">
                <a:sym typeface="Calibri"/>
              </a:rPr>
              <a:t>8</a:t>
            </a:r>
            <a:r>
              <a:rPr lang="zh-CN" altLang="en-US" sz="1800" dirty="0"/>
              <a:t>时：</a:t>
            </a:r>
            <a:r>
              <a:rPr lang="en-GB" altLang="zh-CN" sz="1800" i="1" dirty="0">
                <a:sym typeface="Calibri"/>
              </a:rPr>
              <a:t>F</a:t>
            </a:r>
            <a:r>
              <a:rPr lang="en-GB" altLang="zh-CN" sz="1800" i="1" baseline="-25000" dirty="0">
                <a:sym typeface="Calibri"/>
              </a:rPr>
              <a:t>8</a:t>
            </a:r>
            <a:r>
              <a:rPr lang="en-GB" altLang="zh-CN" sz="1800" dirty="0">
                <a:sym typeface="Calibri"/>
              </a:rPr>
              <a:t> = </a:t>
            </a:r>
            <a:r>
              <a:rPr lang="en-GB" altLang="zh-CN" sz="1800" i="1" dirty="0">
                <a:sym typeface="Calibri"/>
              </a:rPr>
              <a:t>F</a:t>
            </a:r>
            <a:r>
              <a:rPr lang="en-GB" altLang="zh-CN" sz="1800" i="1" baseline="-25000" dirty="0">
                <a:sym typeface="Calibri"/>
              </a:rPr>
              <a:t>6</a:t>
            </a:r>
            <a:r>
              <a:rPr lang="en-GB" altLang="zh-CN" sz="1800" dirty="0">
                <a:sym typeface="Calibri"/>
              </a:rPr>
              <a:t> + </a:t>
            </a:r>
            <a:r>
              <a:rPr lang="en-GB" altLang="zh-CN" sz="1800" i="1" dirty="0">
                <a:sym typeface="Calibri"/>
              </a:rPr>
              <a:t>F</a:t>
            </a:r>
            <a:r>
              <a:rPr lang="en-GB" altLang="zh-CN" sz="1800" i="1" baseline="-25000" dirty="0">
                <a:sym typeface="Calibri"/>
              </a:rPr>
              <a:t>7</a:t>
            </a:r>
            <a:r>
              <a:rPr lang="en-GB" altLang="zh-CN" sz="1800" dirty="0">
                <a:sym typeface="Calibri"/>
              </a:rPr>
              <a:t> = </a:t>
            </a:r>
            <a:r>
              <a:rPr lang="en-GB" altLang="zh-CN" sz="1800" i="1" dirty="0">
                <a:sym typeface="Calibri"/>
              </a:rPr>
              <a:t>F</a:t>
            </a:r>
            <a:r>
              <a:rPr lang="en-GB" altLang="zh-CN" sz="1800" i="1" baseline="-25000" dirty="0">
                <a:sym typeface="Calibri"/>
              </a:rPr>
              <a:t>6</a:t>
            </a:r>
            <a:r>
              <a:rPr lang="en-GB" altLang="zh-CN" sz="1800" dirty="0">
                <a:sym typeface="Calibri"/>
              </a:rPr>
              <a:t> + (</a:t>
            </a:r>
            <a:r>
              <a:rPr lang="en-GB" altLang="zh-CN" sz="1800" i="1" dirty="0">
                <a:sym typeface="Calibri"/>
              </a:rPr>
              <a:t>F</a:t>
            </a:r>
            <a:r>
              <a:rPr lang="en-GB" altLang="zh-CN" sz="1800" i="1" baseline="-25000" dirty="0">
                <a:sym typeface="Calibri"/>
              </a:rPr>
              <a:t>5</a:t>
            </a:r>
            <a:r>
              <a:rPr lang="en-GB" altLang="zh-CN" sz="1800" dirty="0">
                <a:sym typeface="Calibri"/>
              </a:rPr>
              <a:t> + </a:t>
            </a:r>
            <a:r>
              <a:rPr lang="en-GB" altLang="zh-CN" sz="1800" i="1" dirty="0">
                <a:sym typeface="Calibri"/>
              </a:rPr>
              <a:t>F</a:t>
            </a:r>
            <a:r>
              <a:rPr lang="en-GB" altLang="zh-CN" sz="1800" i="1" baseline="-25000" dirty="0">
                <a:sym typeface="Calibri"/>
              </a:rPr>
              <a:t>6</a:t>
            </a:r>
            <a:r>
              <a:rPr lang="en-GB" altLang="zh-CN" sz="1800" dirty="0">
                <a:sym typeface="Calibri"/>
              </a:rPr>
              <a:t>)</a:t>
            </a:r>
            <a:r>
              <a:rPr lang="zh-CN" altLang="en-GB" sz="1800" dirty="0"/>
              <a:t>。</a:t>
            </a:r>
            <a:r>
              <a:rPr lang="zh-CN" altLang="en-US" sz="1800" dirty="0"/>
              <a:t>这样，</a:t>
            </a:r>
            <a:r>
              <a:rPr lang="en-GB" altLang="zh-CN" sz="1800" i="1" dirty="0">
                <a:sym typeface="Calibri"/>
              </a:rPr>
              <a:t>F</a:t>
            </a:r>
            <a:r>
              <a:rPr lang="en-GB" altLang="zh-CN" sz="1800" i="1" baseline="-25000" dirty="0">
                <a:sym typeface="Calibri"/>
              </a:rPr>
              <a:t>6</a:t>
            </a:r>
            <a:r>
              <a:rPr lang="zh-CN" altLang="en-US" sz="1800" dirty="0"/>
              <a:t>计算了两遍。</a:t>
            </a:r>
            <a:r>
              <a:rPr sz="1800" dirty="0" err="1"/>
              <a:t>不断计算相同的子问题</a:t>
            </a:r>
            <a:endParaRPr sz="1800" dirty="0"/>
          </a:p>
        </p:txBody>
      </p:sp>
      <p:grpSp>
        <p:nvGrpSpPr>
          <p:cNvPr id="268" name="成组"/>
          <p:cNvGrpSpPr/>
          <p:nvPr/>
        </p:nvGrpSpPr>
        <p:grpSpPr>
          <a:xfrm>
            <a:off x="9369424" y="4506912"/>
            <a:ext cx="556880" cy="1360955"/>
            <a:chOff x="0" y="0"/>
            <a:chExt cx="556878" cy="1360954"/>
          </a:xfrm>
        </p:grpSpPr>
        <p:sp>
          <p:nvSpPr>
            <p:cNvPr id="265" name="形状"/>
            <p:cNvSpPr/>
            <p:nvPr/>
          </p:nvSpPr>
          <p:spPr>
            <a:xfrm>
              <a:off x="-1" y="-1"/>
              <a:ext cx="552453" cy="136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4165"/>
                    <a:pt x="21600" y="9303"/>
                  </a:cubicBezTo>
                  <a:lnTo>
                    <a:pt x="21600" y="11496"/>
                  </a:lnTo>
                  <a:cubicBezTo>
                    <a:pt x="21600" y="15738"/>
                    <a:pt x="14937" y="19443"/>
                    <a:pt x="5400" y="20504"/>
                  </a:cubicBezTo>
                  <a:lnTo>
                    <a:pt x="5400" y="21600"/>
                  </a:lnTo>
                  <a:lnTo>
                    <a:pt x="0" y="19703"/>
                  </a:lnTo>
                  <a:lnTo>
                    <a:pt x="5400" y="17216"/>
                  </a:lnTo>
                  <a:lnTo>
                    <a:pt x="5400" y="18311"/>
                  </a:lnTo>
                  <a:cubicBezTo>
                    <a:pt x="14026" y="17352"/>
                    <a:pt x="20399" y="14210"/>
                    <a:pt x="21449" y="10400"/>
                  </a:cubicBezTo>
                  <a:lnTo>
                    <a:pt x="21450" y="10400"/>
                  </a:lnTo>
                  <a:cubicBezTo>
                    <a:pt x="20161" y="5719"/>
                    <a:pt x="10945" y="2193"/>
                    <a:pt x="0" y="2193"/>
                  </a:cubicBezTo>
                  <a:close/>
                </a:path>
              </a:pathLst>
            </a:custGeom>
            <a:solidFill>
              <a:schemeClr val="accent1"/>
            </a:solidFill>
            <a:ln w="12700" cap="flat">
              <a:solidFill>
                <a:srgbClr val="41719C"/>
              </a:solidFill>
              <a:prstDash val="solid"/>
              <a:round/>
            </a:ln>
            <a:effectLst/>
          </p:spPr>
          <p:txBody>
            <a:bodyPr wrap="square" lIns="45718" tIns="45718" rIns="45718" bIns="45718" numCol="1" anchor="ctr">
              <a:noAutofit/>
            </a:bodyPr>
            <a:lstStyle/>
            <a:p>
              <a:pPr algn="ctr"/>
              <a:endParaRPr/>
            </a:p>
          </p:txBody>
        </p:sp>
        <p:sp>
          <p:nvSpPr>
            <p:cNvPr id="266" name="形状"/>
            <p:cNvSpPr/>
            <p:nvPr/>
          </p:nvSpPr>
          <p:spPr>
            <a:xfrm>
              <a:off x="-1" y="-1"/>
              <a:ext cx="552453" cy="724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7826"/>
                    <a:pt x="21600" y="17480"/>
                  </a:cubicBezTo>
                  <a:lnTo>
                    <a:pt x="21600" y="21600"/>
                  </a:lnTo>
                  <a:cubicBezTo>
                    <a:pt x="21600" y="11946"/>
                    <a:pt x="11929" y="4120"/>
                    <a:pt x="0" y="4120"/>
                  </a:cubicBezTo>
                  <a:close/>
                </a:path>
              </a:pathLst>
            </a:custGeom>
            <a:solidFill>
              <a:schemeClr val="accent1">
                <a:satOff val="-19089"/>
                <a:lumOff val="-11919"/>
              </a:schemeClr>
            </a:solidFill>
            <a:ln w="12700" cap="flat">
              <a:noFill/>
              <a:miter lim="400000"/>
            </a:ln>
            <a:effectLst/>
          </p:spPr>
          <p:txBody>
            <a:bodyPr wrap="square" lIns="45718" tIns="45718" rIns="45718" bIns="45718" numCol="1" anchor="ctr">
              <a:noAutofit/>
            </a:bodyPr>
            <a:lstStyle/>
            <a:p>
              <a:pPr algn="ctr"/>
              <a:endParaRPr/>
            </a:p>
          </p:txBody>
        </p:sp>
        <p:sp>
          <p:nvSpPr>
            <p:cNvPr id="267" name="线条"/>
            <p:cNvSpPr/>
            <p:nvPr/>
          </p:nvSpPr>
          <p:spPr>
            <a:xfrm>
              <a:off x="544177" y="655281"/>
              <a:ext cx="12702" cy="690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381"/>
                    <a:pt x="14387" y="7169"/>
                    <a:pt x="0" y="0"/>
                  </a:cubicBezTo>
                </a:path>
              </a:pathLst>
            </a:custGeom>
            <a:noFill/>
            <a:ln w="12700" cap="flat">
              <a:solidFill>
                <a:srgbClr val="41719C"/>
              </a:solidFill>
              <a:prstDash val="solid"/>
              <a:round/>
            </a:ln>
            <a:effectLst/>
          </p:spPr>
          <p:txBody>
            <a:bodyPr wrap="square" lIns="45718" tIns="45718" rIns="45718" bIns="45718" numCol="1" anchor="ctr">
              <a:noAutofit/>
            </a:bodyPr>
            <a:lstStyle/>
            <a:p>
              <a:pPr algn="ctr"/>
              <a:endParaRPr/>
            </a:p>
          </p:txBody>
        </p:sp>
      </p:gr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函数式编程语言的特点"/>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274" name="递归调用及其优化…"/>
          <p:cNvSpPr txBox="1">
            <a:spLocks noGrp="1"/>
          </p:cNvSpPr>
          <p:nvPr>
            <p:ph type="body" sz="half" idx="4294967295"/>
          </p:nvPr>
        </p:nvSpPr>
        <p:spPr>
          <a:xfrm>
            <a:off x="838200" y="1381124"/>
            <a:ext cx="10515600" cy="1846265"/>
          </a:xfrm>
          <a:prstGeom prst="rect">
            <a:avLst/>
          </a:prstGeom>
        </p:spPr>
        <p:txBody>
          <a:bodyPr>
            <a:normAutofit/>
          </a:bodyPr>
          <a:lstStyle/>
          <a:p>
            <a:pPr marL="217170" indent="-217170" defTabSz="868680">
              <a:lnSpc>
                <a:spcPct val="150000"/>
              </a:lnSpc>
              <a:spcBef>
                <a:spcPts val="900"/>
              </a:spcBef>
              <a:defRPr sz="2600">
                <a:latin typeface="黑体"/>
                <a:ea typeface="黑体"/>
                <a:cs typeface="黑体"/>
                <a:sym typeface="黑体"/>
              </a:defRPr>
            </a:pPr>
            <a:r>
              <a:t>递归调用及其优化</a:t>
            </a:r>
          </a:p>
          <a:p>
            <a:pPr marL="217170" indent="-217170" defTabSz="868680">
              <a:spcBef>
                <a:spcPts val="900"/>
              </a:spcBef>
              <a:buSzTx/>
              <a:buNone/>
              <a:defRPr sz="2600">
                <a:latin typeface="黑体"/>
                <a:ea typeface="黑体"/>
                <a:cs typeface="黑体"/>
                <a:sym typeface="黑体"/>
              </a:defRPr>
            </a:pPr>
            <a:r>
              <a:t>	</a:t>
            </a:r>
            <a:r>
              <a:rPr sz="2200"/>
              <a:t>斐波那契数列F</a:t>
            </a:r>
            <a:r>
              <a:rPr sz="2200" baseline="-26000"/>
              <a:t>n</a:t>
            </a:r>
            <a:r>
              <a:rPr sz="2200"/>
              <a:t>：F</a:t>
            </a:r>
            <a:r>
              <a:rPr sz="2200" baseline="-26000"/>
              <a:t>0</a:t>
            </a:r>
            <a:r>
              <a:rPr sz="2200"/>
              <a:t> = 0，F</a:t>
            </a:r>
            <a:r>
              <a:rPr sz="2200" baseline="-26000"/>
              <a:t>1</a:t>
            </a:r>
            <a:r>
              <a:rPr sz="2200"/>
              <a:t> = 1</a:t>
            </a:r>
            <a:endParaRPr sz="3000"/>
          </a:p>
          <a:p>
            <a:pPr marL="217170" indent="-217170" defTabSz="868680">
              <a:spcBef>
                <a:spcPts val="900"/>
              </a:spcBef>
              <a:buSzTx/>
              <a:buNone/>
              <a:defRPr sz="2200">
                <a:latin typeface="黑体"/>
                <a:ea typeface="黑体"/>
                <a:cs typeface="黑体"/>
                <a:sym typeface="黑体"/>
              </a:defRPr>
            </a:pPr>
            <a:r>
              <a:t>			   F</a:t>
            </a:r>
            <a:r>
              <a:rPr baseline="-26000"/>
              <a:t>n</a:t>
            </a:r>
            <a:r>
              <a:t> = F</a:t>
            </a:r>
            <a:r>
              <a:rPr baseline="-26000"/>
              <a:t>n-2</a:t>
            </a:r>
            <a:r>
              <a:t> + F</a:t>
            </a:r>
            <a:r>
              <a:rPr baseline="-26000"/>
              <a:t>n-1	</a:t>
            </a:r>
            <a:r>
              <a:t>(n≥2)</a:t>
            </a:r>
          </a:p>
        </p:txBody>
      </p:sp>
      <p:sp>
        <p:nvSpPr>
          <p:cNvPr id="275" name="int Fib(int n) {…"/>
          <p:cNvSpPr txBox="1"/>
          <p:nvPr/>
        </p:nvSpPr>
        <p:spPr>
          <a:xfrm>
            <a:off x="969962" y="3317874"/>
            <a:ext cx="2463801" cy="3314064"/>
          </a:xfrm>
          <a:prstGeom prst="rect">
            <a:avLst/>
          </a:prstGeom>
          <a:ln>
            <a:solidFill>
              <a:srgbClr val="000000"/>
            </a:solidFill>
          </a:ln>
        </p:spPr>
        <p:txBody>
          <a:bodyPr lIns="45718" tIns="45718" rIns="45718" bIns="45718">
            <a:spAutoFit/>
          </a:bodyPr>
          <a:lstStyle/>
          <a:p>
            <a:pPr>
              <a:defRPr sz="2000"/>
            </a:pPr>
            <a:r>
              <a:t>int Fib(int n) {</a:t>
            </a:r>
          </a:p>
          <a:p>
            <a:pPr>
              <a:defRPr sz="2000"/>
            </a:pPr>
            <a:r>
              <a:t>   int temp, a = b = 1;</a:t>
            </a:r>
          </a:p>
          <a:p>
            <a:pPr>
              <a:defRPr sz="2000"/>
            </a:pPr>
            <a:r>
              <a:t>   n = n - 1;</a:t>
            </a:r>
          </a:p>
          <a:p>
            <a:pPr>
              <a:defRPr sz="2000"/>
            </a:pPr>
            <a:r>
              <a:t>   while (n &gt; 0) {</a:t>
            </a:r>
          </a:p>
          <a:p>
            <a:pPr>
              <a:defRPr sz="2000"/>
            </a:pPr>
            <a:r>
              <a:t>      temp = a;</a:t>
            </a:r>
          </a:p>
          <a:p>
            <a:pPr>
              <a:defRPr sz="2000"/>
            </a:pPr>
            <a:r>
              <a:t>      a = a + b;</a:t>
            </a:r>
          </a:p>
          <a:p>
            <a:pPr>
              <a:defRPr sz="2000"/>
            </a:pPr>
            <a:r>
              <a:t>      b = temp;</a:t>
            </a:r>
          </a:p>
          <a:p>
            <a:pPr>
              <a:defRPr sz="2000"/>
            </a:pPr>
            <a:r>
              <a:t>      n = n – 1;</a:t>
            </a:r>
          </a:p>
          <a:p>
            <a:pPr>
              <a:defRPr sz="2000"/>
            </a:pPr>
            <a:r>
              <a:t>      return b;</a:t>
            </a:r>
          </a:p>
          <a:p>
            <a:pPr>
              <a:defRPr sz="2000"/>
            </a:pPr>
            <a:r>
              <a:t>}</a:t>
            </a:r>
          </a:p>
        </p:txBody>
      </p:sp>
      <p:sp>
        <p:nvSpPr>
          <p:cNvPr id="276" name="fun nextfib (prev, curr: int) = (curr, prev + curr)…"/>
          <p:cNvSpPr txBox="1"/>
          <p:nvPr/>
        </p:nvSpPr>
        <p:spPr>
          <a:xfrm>
            <a:off x="3797300" y="3662362"/>
            <a:ext cx="5191125" cy="1269364"/>
          </a:xfrm>
          <a:prstGeom prst="rect">
            <a:avLst/>
          </a:prstGeom>
          <a:ln>
            <a:solidFill>
              <a:srgbClr val="000000"/>
            </a:solidFill>
          </a:ln>
        </p:spPr>
        <p:txBody>
          <a:bodyPr lIns="45718" tIns="45718" rIns="45718" bIns="45718">
            <a:spAutoFit/>
          </a:bodyPr>
          <a:lstStyle/>
          <a:p>
            <a:pPr>
              <a:defRPr sz="2000"/>
            </a:pPr>
            <a:r>
              <a:t>fun nextfib (prev, curr: int) = (curr, prev + curr)</a:t>
            </a:r>
          </a:p>
          <a:p>
            <a:pPr>
              <a:defRPr sz="2000"/>
            </a:pPr>
            <a:r>
              <a:t> fun fibpair 1 = (0, 1)</a:t>
            </a:r>
          </a:p>
          <a:p>
            <a:pPr>
              <a:defRPr sz="2000"/>
            </a:pPr>
            <a:r>
              <a:t>	| fibpair n = nextfib(fibpair(n-1))</a:t>
            </a:r>
          </a:p>
        </p:txBody>
      </p:sp>
      <p:sp>
        <p:nvSpPr>
          <p:cNvPr id="277" name="fun itfib (1, prev, curr): int = curr…"/>
          <p:cNvSpPr txBox="1"/>
          <p:nvPr/>
        </p:nvSpPr>
        <p:spPr>
          <a:xfrm>
            <a:off x="3797299" y="5283199"/>
            <a:ext cx="6243640" cy="1269364"/>
          </a:xfrm>
          <a:prstGeom prst="rect">
            <a:avLst/>
          </a:prstGeom>
          <a:ln>
            <a:solidFill>
              <a:srgbClr val="000000"/>
            </a:solidFill>
          </a:ln>
        </p:spPr>
        <p:txBody>
          <a:bodyPr lIns="45718" tIns="45718" rIns="45718" bIns="45718">
            <a:spAutoFit/>
          </a:bodyPr>
          <a:lstStyle/>
          <a:p>
            <a:pPr>
              <a:defRPr sz="2000"/>
            </a:pPr>
            <a:r>
              <a:t>fun itfib (1, prev, curr): int = curr</a:t>
            </a:r>
          </a:p>
          <a:p>
            <a:pPr>
              <a:defRPr sz="2000"/>
            </a:pPr>
            <a:r>
              <a:t>	| itfib(n, prev, curr) = itfib(n-1, curr, prev + curr)</a:t>
            </a:r>
          </a:p>
          <a:p>
            <a:pPr>
              <a:defRPr sz="2000"/>
            </a:pPr>
            <a:r>
              <a:t>fun fib n = itfib(n, 0, 1)</a:t>
            </a:r>
          </a:p>
        </p:txBody>
      </p:sp>
      <p:sp>
        <p:nvSpPr>
          <p:cNvPr id="278" name="空间浪费！需要栈，可能堆栈溢出"/>
          <p:cNvSpPr txBox="1"/>
          <p:nvPr/>
        </p:nvSpPr>
        <p:spPr>
          <a:xfrm>
            <a:off x="6650887" y="1661250"/>
            <a:ext cx="5245591" cy="1754322"/>
          </a:xfrm>
          <a:prstGeom prst="rect">
            <a:avLst/>
          </a:prstGeom>
          <a:ln w="12700">
            <a:miter lim="400000"/>
          </a:ln>
        </p:spPr>
        <p:txBody>
          <a:bodyPr wrap="square" lIns="45718" tIns="45718" rIns="45718" bIns="45718">
            <a:spAutoFit/>
          </a:bodyPr>
          <a:lstStyle>
            <a:lvl1pPr>
              <a:defRPr sz="2400">
                <a:solidFill>
                  <a:srgbClr val="FF0000"/>
                </a:solidFill>
                <a:latin typeface="ＤＦ明朝体W5"/>
                <a:ea typeface="ＤＦ明朝体W5"/>
                <a:cs typeface="ＤＦ明朝体W5"/>
                <a:sym typeface="ＤＦ明朝体W5"/>
              </a:defRPr>
            </a:lvl1pPr>
          </a:lstStyle>
          <a:p>
            <a:r>
              <a:rPr lang="zh-CN" altLang="en-US" sz="1800" dirty="0"/>
              <a:t>递归模式浪费了较多空间，</a:t>
            </a:r>
            <a:endParaRPr lang="en-US" altLang="zh-CN" sz="1800" dirty="0"/>
          </a:p>
          <a:p>
            <a:r>
              <a:rPr lang="zh-CN" altLang="en-US" sz="1800" dirty="0"/>
              <a:t>构造了嵌套调用</a:t>
            </a:r>
            <a:r>
              <a:rPr lang="en-GB" altLang="zh-CN" sz="1800" dirty="0" err="1">
                <a:sym typeface="Calibri"/>
              </a:rPr>
              <a:t>nextfib</a:t>
            </a:r>
            <a:r>
              <a:rPr lang="en-GB" altLang="zh-CN" sz="1800" dirty="0">
                <a:sym typeface="Calibri"/>
              </a:rPr>
              <a:t>(</a:t>
            </a:r>
            <a:r>
              <a:rPr lang="en-GB" altLang="zh-CN" sz="1800" dirty="0" err="1">
                <a:sym typeface="Calibri"/>
              </a:rPr>
              <a:t>nextfib</a:t>
            </a:r>
            <a:r>
              <a:rPr lang="en-GB" altLang="zh-CN" sz="1800" dirty="0">
                <a:sym typeface="Calibri"/>
              </a:rPr>
              <a:t>(…</a:t>
            </a:r>
            <a:r>
              <a:rPr lang="en-GB" altLang="zh-CN" sz="1800" dirty="0" err="1">
                <a:sym typeface="Calibri"/>
              </a:rPr>
              <a:t>nextfib</a:t>
            </a:r>
            <a:r>
              <a:rPr lang="en-GB" altLang="zh-CN" sz="1800" dirty="0">
                <a:sym typeface="Calibri"/>
              </a:rPr>
              <a:t>(0,1)…))</a:t>
            </a:r>
            <a:r>
              <a:rPr lang="zh-CN" altLang="en-GB" sz="1800" dirty="0"/>
              <a:t>。</a:t>
            </a:r>
            <a:endParaRPr lang="en-US" altLang="zh-CN" sz="1800" dirty="0"/>
          </a:p>
          <a:p>
            <a:endParaRPr lang="en-US" altLang="zh-CN" sz="1800" dirty="0"/>
          </a:p>
          <a:p>
            <a:r>
              <a:rPr lang="zh-CN" altLang="en-US" sz="1800" dirty="0"/>
              <a:t>在这个递归过程中，需要维持一个栈</a:t>
            </a:r>
            <a:r>
              <a:rPr lang="en-US" altLang="zh-CN" sz="1800" dirty="0">
                <a:sym typeface="Calibri"/>
              </a:rPr>
              <a:t>,</a:t>
            </a:r>
            <a:r>
              <a:rPr lang="zh-CN" altLang="en-US" sz="1800" dirty="0"/>
              <a:t>用来保存迭代调用过程中产生的大量的中间结果，当数据量增大时，可能会出现堆栈溢出的情况。</a:t>
            </a:r>
          </a:p>
        </p:txBody>
      </p:sp>
      <p:grpSp>
        <p:nvGrpSpPr>
          <p:cNvPr id="282" name="成组"/>
          <p:cNvGrpSpPr/>
          <p:nvPr/>
        </p:nvGrpSpPr>
        <p:grpSpPr>
          <a:xfrm>
            <a:off x="9764711" y="4451349"/>
            <a:ext cx="556880" cy="1360955"/>
            <a:chOff x="0" y="0"/>
            <a:chExt cx="556878" cy="1360954"/>
          </a:xfrm>
        </p:grpSpPr>
        <p:sp>
          <p:nvSpPr>
            <p:cNvPr id="279" name="形状"/>
            <p:cNvSpPr/>
            <p:nvPr/>
          </p:nvSpPr>
          <p:spPr>
            <a:xfrm>
              <a:off x="-1" y="-1"/>
              <a:ext cx="552453" cy="1360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4165"/>
                    <a:pt x="21600" y="9303"/>
                  </a:cubicBezTo>
                  <a:lnTo>
                    <a:pt x="21600" y="11496"/>
                  </a:lnTo>
                  <a:cubicBezTo>
                    <a:pt x="21600" y="15738"/>
                    <a:pt x="14937" y="19443"/>
                    <a:pt x="5400" y="20504"/>
                  </a:cubicBezTo>
                  <a:lnTo>
                    <a:pt x="5400" y="21600"/>
                  </a:lnTo>
                  <a:lnTo>
                    <a:pt x="0" y="19703"/>
                  </a:lnTo>
                  <a:lnTo>
                    <a:pt x="5400" y="17216"/>
                  </a:lnTo>
                  <a:lnTo>
                    <a:pt x="5400" y="18311"/>
                  </a:lnTo>
                  <a:cubicBezTo>
                    <a:pt x="14026" y="17352"/>
                    <a:pt x="20399" y="14210"/>
                    <a:pt x="21449" y="10400"/>
                  </a:cubicBezTo>
                  <a:lnTo>
                    <a:pt x="21450" y="10400"/>
                  </a:lnTo>
                  <a:cubicBezTo>
                    <a:pt x="20161" y="5719"/>
                    <a:pt x="10945" y="2193"/>
                    <a:pt x="0" y="2193"/>
                  </a:cubicBezTo>
                  <a:close/>
                </a:path>
              </a:pathLst>
            </a:custGeom>
            <a:solidFill>
              <a:schemeClr val="accent1"/>
            </a:solidFill>
            <a:ln w="12700" cap="flat">
              <a:solidFill>
                <a:srgbClr val="41719C"/>
              </a:solidFill>
              <a:prstDash val="solid"/>
              <a:round/>
            </a:ln>
            <a:effectLst/>
          </p:spPr>
          <p:txBody>
            <a:bodyPr wrap="square" lIns="45718" tIns="45718" rIns="45718" bIns="45718" numCol="1" anchor="ctr">
              <a:noAutofit/>
            </a:bodyPr>
            <a:lstStyle/>
            <a:p>
              <a:pPr algn="ctr"/>
              <a:endParaRPr/>
            </a:p>
          </p:txBody>
        </p:sp>
        <p:sp>
          <p:nvSpPr>
            <p:cNvPr id="280" name="形状"/>
            <p:cNvSpPr/>
            <p:nvPr/>
          </p:nvSpPr>
          <p:spPr>
            <a:xfrm>
              <a:off x="-1" y="-1"/>
              <a:ext cx="552453" cy="7243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7826"/>
                    <a:pt x="21600" y="17480"/>
                  </a:cubicBezTo>
                  <a:lnTo>
                    <a:pt x="21600" y="21600"/>
                  </a:lnTo>
                  <a:cubicBezTo>
                    <a:pt x="21600" y="11946"/>
                    <a:pt x="11929" y="4120"/>
                    <a:pt x="0" y="4120"/>
                  </a:cubicBezTo>
                  <a:close/>
                </a:path>
              </a:pathLst>
            </a:custGeom>
            <a:solidFill>
              <a:schemeClr val="accent1">
                <a:satOff val="-19089"/>
                <a:lumOff val="-11919"/>
              </a:schemeClr>
            </a:solidFill>
            <a:ln w="12700" cap="flat">
              <a:noFill/>
              <a:miter lim="400000"/>
            </a:ln>
            <a:effectLst/>
          </p:spPr>
          <p:txBody>
            <a:bodyPr wrap="square" lIns="45718" tIns="45718" rIns="45718" bIns="45718" numCol="1" anchor="ctr">
              <a:noAutofit/>
            </a:bodyPr>
            <a:lstStyle/>
            <a:p>
              <a:pPr algn="ctr"/>
              <a:endParaRPr/>
            </a:p>
          </p:txBody>
        </p:sp>
        <p:sp>
          <p:nvSpPr>
            <p:cNvPr id="281" name="线条"/>
            <p:cNvSpPr/>
            <p:nvPr/>
          </p:nvSpPr>
          <p:spPr>
            <a:xfrm>
              <a:off x="544177" y="655281"/>
              <a:ext cx="12702" cy="690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4381"/>
                    <a:pt x="14387" y="7169"/>
                    <a:pt x="0" y="0"/>
                  </a:cubicBezTo>
                </a:path>
              </a:pathLst>
            </a:custGeom>
            <a:noFill/>
            <a:ln w="12700" cap="flat">
              <a:solidFill>
                <a:srgbClr val="41719C"/>
              </a:solidFill>
              <a:prstDash val="solid"/>
              <a:round/>
            </a:ln>
            <a:effectLst/>
          </p:spPr>
          <p:txBody>
            <a:bodyPr wrap="square" lIns="45718" tIns="45718" rIns="45718" bIns="45718" numCol="1" anchor="ctr">
              <a:noAutofit/>
            </a:bodyPr>
            <a:lstStyle/>
            <a:p>
              <a:pPr algn="ctr"/>
              <a:endParaRPr/>
            </a:p>
          </p:txBody>
        </p:sp>
      </p:grpSp>
      <p:sp>
        <p:nvSpPr>
          <p:cNvPr id="283" name="累积参数"/>
          <p:cNvSpPr txBox="1"/>
          <p:nvPr/>
        </p:nvSpPr>
        <p:spPr>
          <a:xfrm>
            <a:off x="10404474" y="4694237"/>
            <a:ext cx="1787525" cy="584771"/>
          </a:xfrm>
          <a:prstGeom prst="rect">
            <a:avLst/>
          </a:prstGeom>
          <a:ln w="12700">
            <a:miter lim="400000"/>
          </a:ln>
        </p:spPr>
        <p:txBody>
          <a:bodyPr wrap="square" lIns="45718" tIns="45718" rIns="45718" bIns="45718">
            <a:spAutoFit/>
          </a:bodyPr>
          <a:lstStyle>
            <a:lvl1pPr>
              <a:defRPr sz="3200">
                <a:solidFill>
                  <a:srgbClr val="0070C0"/>
                </a:solidFill>
                <a:latin typeface="华文琥珀"/>
                <a:ea typeface="华文琥珀"/>
                <a:cs typeface="华文琥珀"/>
                <a:sym typeface="华文琥珀"/>
              </a:defRPr>
            </a:lvl1pPr>
          </a:lstStyle>
          <a:p>
            <a:r>
              <a:rPr dirty="0" err="1"/>
              <a:t>累积参数</a:t>
            </a:r>
            <a:endParaRPr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函数式编程语言的特点"/>
          <p:cNvSpPr>
            <a:spLocks noGrp="1"/>
          </p:cNvSpPr>
          <p:nvPr>
            <p:ph type="title" idx="4294967295"/>
          </p:nvPr>
        </p:nvSpPr>
        <p:spPr>
          <a:xfrm>
            <a:off x="630620" y="52167"/>
            <a:ext cx="9753601" cy="1668463"/>
          </a:xfrm>
        </p:spPr>
        <p:txBody>
          <a:bodyPr/>
          <a:lstStyle/>
          <a:p>
            <a:r>
              <a:rPr lang="zh-CN" altLang="zh-CN" dirty="0">
                <a:latin typeface="黑体" panose="02010609060101010101" pitchFamily="49" charset="-122"/>
                <a:ea typeface="黑体" panose="02010609060101010101" pitchFamily="49" charset="-122"/>
                <a:sym typeface="黑体" panose="02010609060101010101" pitchFamily="49" charset="-122"/>
              </a:rPr>
              <a:t>函数式编程语言的特点</a:t>
            </a:r>
          </a:p>
        </p:txBody>
      </p:sp>
      <p:sp>
        <p:nvSpPr>
          <p:cNvPr id="48130" name="递归调用及其优化…"/>
          <p:cNvSpPr>
            <a:spLocks noGrp="1"/>
          </p:cNvSpPr>
          <p:nvPr>
            <p:ph type="body" sz="half" idx="4294967295"/>
          </p:nvPr>
        </p:nvSpPr>
        <p:spPr>
          <a:xfrm>
            <a:off x="249621" y="1515268"/>
            <a:ext cx="10515600" cy="1846263"/>
          </a:xfrm>
        </p:spPr>
        <p:txBody>
          <a:bodyPr/>
          <a:lstStyle/>
          <a:p>
            <a:pPr marL="215900" indent="-215900" defTabSz="868045">
              <a:lnSpc>
                <a:spcPct val="150000"/>
              </a:lnSpc>
              <a:spcBef>
                <a:spcPts val="900"/>
              </a:spcBef>
            </a:pPr>
            <a:r>
              <a:rPr lang="zh-CN" altLang="zh-CN" sz="2600" dirty="0">
                <a:latin typeface="黑体" panose="02010609060101010101" pitchFamily="49" charset="-122"/>
                <a:ea typeface="黑体" panose="02010609060101010101" pitchFamily="49" charset="-122"/>
                <a:sym typeface="黑体" panose="02010609060101010101" pitchFamily="49" charset="-122"/>
              </a:rPr>
              <a:t>递归调用及其优化</a:t>
            </a:r>
          </a:p>
          <a:p>
            <a:pPr marL="215900" indent="-215900" defTabSz="868045">
              <a:spcBef>
                <a:spcPts val="900"/>
              </a:spcBef>
              <a:buFont typeface="Arial" panose="020B0604020202090204" pitchFamily="34" charset="0"/>
              <a:buNone/>
            </a:pPr>
            <a:r>
              <a:rPr lang="zh-CN" altLang="zh-CN" sz="2600" dirty="0">
                <a:latin typeface="黑体" panose="02010609060101010101" pitchFamily="49" charset="-122"/>
                <a:ea typeface="黑体" panose="02010609060101010101" pitchFamily="49" charset="-122"/>
                <a:sym typeface="黑体" panose="02010609060101010101" pitchFamily="49" charset="-122"/>
              </a:rPr>
              <a:t>	</a:t>
            </a:r>
            <a:r>
              <a:rPr lang="zh-CN" altLang="zh-CN" sz="2200" dirty="0">
                <a:latin typeface="黑体" panose="02010609060101010101" pitchFamily="49" charset="-122"/>
                <a:ea typeface="黑体" panose="02010609060101010101" pitchFamily="49" charset="-122"/>
                <a:sym typeface="黑体" panose="02010609060101010101" pitchFamily="49" charset="-122"/>
              </a:rPr>
              <a:t>斐波那契数列F</a:t>
            </a:r>
            <a:r>
              <a:rPr lang="zh-CN" altLang="zh-CN" sz="2200" baseline="-26000" dirty="0">
                <a:latin typeface="黑体" panose="02010609060101010101" pitchFamily="49" charset="-122"/>
                <a:ea typeface="黑体" panose="02010609060101010101" pitchFamily="49" charset="-122"/>
                <a:sym typeface="黑体" panose="02010609060101010101" pitchFamily="49" charset="-122"/>
              </a:rPr>
              <a:t>n</a:t>
            </a:r>
            <a:r>
              <a:rPr lang="zh-CN" altLang="zh-CN" sz="2200" dirty="0">
                <a:latin typeface="黑体" panose="02010609060101010101" pitchFamily="49" charset="-122"/>
                <a:ea typeface="黑体" panose="02010609060101010101" pitchFamily="49" charset="-122"/>
                <a:sym typeface="黑体" panose="02010609060101010101" pitchFamily="49" charset="-122"/>
              </a:rPr>
              <a:t>：F</a:t>
            </a:r>
            <a:r>
              <a:rPr lang="zh-CN" altLang="zh-CN" sz="2200" baseline="-26000" dirty="0">
                <a:latin typeface="黑体" panose="02010609060101010101" pitchFamily="49" charset="-122"/>
                <a:ea typeface="黑体" panose="02010609060101010101" pitchFamily="49" charset="-122"/>
                <a:sym typeface="黑体" panose="02010609060101010101" pitchFamily="49" charset="-122"/>
              </a:rPr>
              <a:t>0</a:t>
            </a:r>
            <a:r>
              <a:rPr lang="zh-CN" altLang="zh-CN" sz="2200" dirty="0">
                <a:latin typeface="黑体" panose="02010609060101010101" pitchFamily="49" charset="-122"/>
                <a:ea typeface="黑体" panose="02010609060101010101" pitchFamily="49" charset="-122"/>
                <a:sym typeface="黑体" panose="02010609060101010101" pitchFamily="49" charset="-122"/>
              </a:rPr>
              <a:t> = 0，F</a:t>
            </a:r>
            <a:r>
              <a:rPr lang="zh-CN" altLang="zh-CN" sz="2200" baseline="-26000" dirty="0">
                <a:latin typeface="黑体" panose="02010609060101010101" pitchFamily="49" charset="-122"/>
                <a:ea typeface="黑体" panose="02010609060101010101" pitchFamily="49" charset="-122"/>
                <a:sym typeface="黑体" panose="02010609060101010101" pitchFamily="49" charset="-122"/>
              </a:rPr>
              <a:t>1</a:t>
            </a:r>
            <a:r>
              <a:rPr lang="zh-CN" altLang="zh-CN" sz="2200" dirty="0">
                <a:latin typeface="黑体" panose="02010609060101010101" pitchFamily="49" charset="-122"/>
                <a:ea typeface="黑体" panose="02010609060101010101" pitchFamily="49" charset="-122"/>
                <a:sym typeface="黑体" panose="02010609060101010101" pitchFamily="49" charset="-122"/>
              </a:rPr>
              <a:t> = 1</a:t>
            </a:r>
            <a:endParaRPr lang="zh-CN" altLang="zh-CN" sz="3000" dirty="0">
              <a:latin typeface="黑体" panose="02010609060101010101" pitchFamily="49" charset="-122"/>
              <a:ea typeface="黑体" panose="02010609060101010101" pitchFamily="49" charset="-122"/>
              <a:sym typeface="黑体" panose="02010609060101010101" pitchFamily="49" charset="-122"/>
            </a:endParaRPr>
          </a:p>
          <a:p>
            <a:pPr marL="215900" indent="-215900" defTabSz="868045">
              <a:spcBef>
                <a:spcPts val="900"/>
              </a:spcBef>
              <a:buFont typeface="Arial" panose="020B0604020202090204" pitchFamily="34" charset="0"/>
              <a:buNone/>
            </a:pPr>
            <a:r>
              <a:rPr lang="zh-CN" altLang="zh-CN" sz="2200" dirty="0">
                <a:latin typeface="黑体" panose="02010609060101010101" pitchFamily="49" charset="-122"/>
                <a:ea typeface="黑体" panose="02010609060101010101" pitchFamily="49" charset="-122"/>
                <a:sym typeface="黑体" panose="02010609060101010101" pitchFamily="49" charset="-122"/>
              </a:rPr>
              <a:t>			   F</a:t>
            </a:r>
            <a:r>
              <a:rPr lang="zh-CN" altLang="zh-CN" sz="2200" baseline="-26000" dirty="0">
                <a:latin typeface="黑体" panose="02010609060101010101" pitchFamily="49" charset="-122"/>
                <a:ea typeface="黑体" panose="02010609060101010101" pitchFamily="49" charset="-122"/>
                <a:sym typeface="黑体" panose="02010609060101010101" pitchFamily="49" charset="-122"/>
              </a:rPr>
              <a:t>n</a:t>
            </a:r>
            <a:r>
              <a:rPr lang="zh-CN" altLang="zh-CN" sz="2200" dirty="0">
                <a:latin typeface="黑体" panose="02010609060101010101" pitchFamily="49" charset="-122"/>
                <a:ea typeface="黑体" panose="02010609060101010101" pitchFamily="49" charset="-122"/>
                <a:sym typeface="黑体" panose="02010609060101010101" pitchFamily="49" charset="-122"/>
              </a:rPr>
              <a:t> = F</a:t>
            </a:r>
            <a:r>
              <a:rPr lang="zh-CN" altLang="zh-CN" sz="2200" baseline="-26000" dirty="0">
                <a:latin typeface="黑体" panose="02010609060101010101" pitchFamily="49" charset="-122"/>
                <a:ea typeface="黑体" panose="02010609060101010101" pitchFamily="49" charset="-122"/>
                <a:sym typeface="黑体" panose="02010609060101010101" pitchFamily="49" charset="-122"/>
              </a:rPr>
              <a:t>n-2</a:t>
            </a:r>
            <a:r>
              <a:rPr lang="zh-CN" altLang="zh-CN" sz="2200" dirty="0">
                <a:latin typeface="黑体" panose="02010609060101010101" pitchFamily="49" charset="-122"/>
                <a:ea typeface="黑体" panose="02010609060101010101" pitchFamily="49" charset="-122"/>
                <a:sym typeface="黑体" panose="02010609060101010101" pitchFamily="49" charset="-122"/>
              </a:rPr>
              <a:t> + F</a:t>
            </a:r>
            <a:r>
              <a:rPr lang="zh-CN" altLang="zh-CN" sz="2200" baseline="-26000" dirty="0">
                <a:latin typeface="黑体" panose="02010609060101010101" pitchFamily="49" charset="-122"/>
                <a:ea typeface="黑体" panose="02010609060101010101" pitchFamily="49" charset="-122"/>
                <a:sym typeface="黑体" panose="02010609060101010101" pitchFamily="49" charset="-122"/>
              </a:rPr>
              <a:t>n-1	</a:t>
            </a:r>
            <a:r>
              <a:rPr lang="zh-CN" altLang="zh-CN" sz="2200" dirty="0">
                <a:latin typeface="黑体" panose="02010609060101010101" pitchFamily="49" charset="-122"/>
                <a:ea typeface="黑体" panose="02010609060101010101" pitchFamily="49" charset="-122"/>
                <a:sym typeface="黑体" panose="02010609060101010101" pitchFamily="49" charset="-122"/>
              </a:rPr>
              <a:t>(n≥2)</a:t>
            </a:r>
          </a:p>
        </p:txBody>
      </p:sp>
      <p:sp>
        <p:nvSpPr>
          <p:cNvPr id="48132" name="fun itfib (1, prev, curr): int = curr…"/>
          <p:cNvSpPr txBox="1">
            <a:spLocks noChangeArrowheads="1"/>
          </p:cNvSpPr>
          <p:nvPr/>
        </p:nvSpPr>
        <p:spPr bwMode="auto">
          <a:xfrm>
            <a:off x="661386" y="4072732"/>
            <a:ext cx="6243638" cy="1270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lIns="45718" tIns="45718" rIns="45718" bIns="45718">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zh-CN" sz="2000">
                <a:latin typeface="Arial" panose="020B0604020202090204" pitchFamily="34" charset="0"/>
              </a:rPr>
              <a:t>fun itfib (1, prev, curr): int = curr</a:t>
            </a:r>
          </a:p>
          <a:p>
            <a:pPr>
              <a:lnSpc>
                <a:spcPct val="100000"/>
              </a:lnSpc>
              <a:spcBef>
                <a:spcPct val="0"/>
              </a:spcBef>
              <a:buFontTx/>
              <a:buNone/>
            </a:pPr>
            <a:r>
              <a:rPr lang="zh-CN" altLang="zh-CN" sz="2000">
                <a:latin typeface="Arial" panose="020B0604020202090204" pitchFamily="34" charset="0"/>
              </a:rPr>
              <a:t>	| itfib(n, prev, curr) = itfib(n-1, curr, prev + curr)</a:t>
            </a:r>
          </a:p>
          <a:p>
            <a:pPr>
              <a:lnSpc>
                <a:spcPct val="100000"/>
              </a:lnSpc>
              <a:spcBef>
                <a:spcPct val="0"/>
              </a:spcBef>
              <a:buFontTx/>
              <a:buNone/>
            </a:pPr>
            <a:r>
              <a:rPr lang="zh-CN" altLang="zh-CN" sz="2000">
                <a:latin typeface="Arial" panose="020B0604020202090204" pitchFamily="34" charset="0"/>
              </a:rPr>
              <a:t>fun fib n = itfib(n, 0, 1)</a:t>
            </a:r>
          </a:p>
        </p:txBody>
      </p:sp>
      <p:sp>
        <p:nvSpPr>
          <p:cNvPr id="48133" name="矩形 2"/>
          <p:cNvSpPr>
            <a:spLocks noChangeArrowheads="1"/>
          </p:cNvSpPr>
          <p:nvPr/>
        </p:nvSpPr>
        <p:spPr bwMode="auto">
          <a:xfrm>
            <a:off x="7316788" y="2673350"/>
            <a:ext cx="503237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zh-CN" sz="2400" dirty="0">
                <a:solidFill>
                  <a:srgbClr val="FF0000"/>
                </a:solidFill>
                <a:latin typeface="宋体" panose="02010600030101010101" pitchFamily="2" charset="-122"/>
                <a:sym typeface="宋体" panose="02010600030101010101" pitchFamily="2" charset="-122"/>
              </a:rPr>
              <a:t>计算过程反转变为：</a:t>
            </a:r>
            <a:endParaRPr lang="zh-CN" altLang="en-US" sz="2400" dirty="0">
              <a:solidFill>
                <a:srgbClr val="FF0000"/>
              </a:solidFill>
              <a:latin typeface="宋体" panose="02010600030101010101" pitchFamily="2" charset="-122"/>
              <a:sym typeface="宋体" panose="02010600030101010101" pitchFamily="2" charset="-122"/>
            </a:endParaRPr>
          </a:p>
          <a:p>
            <a:pPr>
              <a:lnSpc>
                <a:spcPct val="100000"/>
              </a:lnSpc>
              <a:spcBef>
                <a:spcPct val="0"/>
              </a:spcBef>
              <a:buFontTx/>
              <a:buNone/>
            </a:pPr>
            <a:r>
              <a:rPr lang="zh-CN" altLang="zh-CN" sz="2400" dirty="0">
                <a:solidFill>
                  <a:srgbClr val="FF0000"/>
                </a:solidFill>
                <a:latin typeface="宋体" panose="02010600030101010101" pitchFamily="2" charset="-122"/>
                <a:sym typeface="Calibri" panose="020F0502020204030204" pitchFamily="34" charset="0"/>
              </a:rPr>
              <a:t>itfib(7,0,1) </a:t>
            </a:r>
            <a:r>
              <a:rPr lang="zh-CN" altLang="zh-CN" sz="2400" dirty="0">
                <a:solidFill>
                  <a:srgbClr val="FF0000"/>
                </a:solidFill>
                <a:latin typeface="宋体" panose="02010600030101010101" pitchFamily="2" charset="-122"/>
                <a:sym typeface="Wingdings" panose="05000000000000000000" pitchFamily="2" charset="2"/>
              </a:rPr>
              <a:t>➔</a:t>
            </a:r>
            <a:r>
              <a:rPr lang="zh-CN" altLang="zh-CN" sz="2400" dirty="0">
                <a:solidFill>
                  <a:srgbClr val="FF0000"/>
                </a:solidFill>
                <a:latin typeface="宋体" panose="02010600030101010101" pitchFamily="2" charset="-122"/>
                <a:sym typeface="Calibri" panose="020F0502020204030204" pitchFamily="34" charset="0"/>
              </a:rPr>
              <a:t> </a:t>
            </a:r>
            <a:endParaRPr lang="zh-CN" altLang="en-US" sz="2400" dirty="0">
              <a:solidFill>
                <a:srgbClr val="FF0000"/>
              </a:solidFill>
              <a:latin typeface="宋体" panose="02010600030101010101" pitchFamily="2" charset="-122"/>
              <a:sym typeface="Calibri" panose="020F0502020204030204" pitchFamily="34" charset="0"/>
            </a:endParaRPr>
          </a:p>
          <a:p>
            <a:pPr>
              <a:lnSpc>
                <a:spcPct val="100000"/>
              </a:lnSpc>
              <a:spcBef>
                <a:spcPct val="0"/>
              </a:spcBef>
              <a:buFontTx/>
              <a:buNone/>
            </a:pPr>
            <a:r>
              <a:rPr lang="zh-CN" altLang="zh-CN" sz="2400" dirty="0">
                <a:solidFill>
                  <a:srgbClr val="FF0000"/>
                </a:solidFill>
                <a:latin typeface="宋体" panose="02010600030101010101" pitchFamily="2" charset="-122"/>
                <a:sym typeface="Calibri" panose="020F0502020204030204" pitchFamily="34" charset="0"/>
              </a:rPr>
              <a:t>itfib(6,1,1) </a:t>
            </a:r>
            <a:r>
              <a:rPr lang="zh-CN" altLang="zh-CN" sz="2400" dirty="0">
                <a:solidFill>
                  <a:srgbClr val="FF0000"/>
                </a:solidFill>
                <a:latin typeface="宋体" panose="02010600030101010101" pitchFamily="2" charset="-122"/>
                <a:sym typeface="Wingdings" panose="05000000000000000000" pitchFamily="2" charset="2"/>
              </a:rPr>
              <a:t>➔</a:t>
            </a:r>
            <a:r>
              <a:rPr lang="zh-CN" altLang="zh-CN" sz="2400" dirty="0">
                <a:solidFill>
                  <a:srgbClr val="FF0000"/>
                </a:solidFill>
                <a:latin typeface="宋体" panose="02010600030101010101" pitchFamily="2" charset="-122"/>
                <a:sym typeface="Calibri" panose="020F0502020204030204" pitchFamily="34" charset="0"/>
              </a:rPr>
              <a:t> … itfib(1,8,13) </a:t>
            </a:r>
            <a:r>
              <a:rPr lang="zh-CN" altLang="zh-CN" sz="2400" dirty="0">
                <a:solidFill>
                  <a:srgbClr val="FF0000"/>
                </a:solidFill>
                <a:latin typeface="宋体" panose="02010600030101010101" pitchFamily="2" charset="-122"/>
                <a:sym typeface="Wingdings" panose="05000000000000000000" pitchFamily="2" charset="2"/>
              </a:rPr>
              <a:t>➔</a:t>
            </a:r>
            <a:r>
              <a:rPr lang="zh-CN" altLang="zh-CN" sz="2400" dirty="0">
                <a:solidFill>
                  <a:srgbClr val="FF0000"/>
                </a:solidFill>
                <a:latin typeface="宋体" panose="02010600030101010101" pitchFamily="2" charset="-122"/>
                <a:sym typeface="Calibri" panose="020F0502020204030204" pitchFamily="34" charset="0"/>
              </a:rPr>
              <a:t> </a:t>
            </a:r>
            <a:endParaRPr lang="zh-CN" altLang="en-US" sz="2400" dirty="0">
              <a:solidFill>
                <a:srgbClr val="FF0000"/>
              </a:solidFill>
              <a:latin typeface="宋体" panose="02010600030101010101" pitchFamily="2" charset="-122"/>
              <a:sym typeface="Calibri" panose="020F0502020204030204" pitchFamily="34" charset="0"/>
            </a:endParaRPr>
          </a:p>
          <a:p>
            <a:pPr>
              <a:lnSpc>
                <a:spcPct val="100000"/>
              </a:lnSpc>
              <a:spcBef>
                <a:spcPct val="0"/>
              </a:spcBef>
              <a:buFontTx/>
              <a:buNone/>
            </a:pPr>
            <a:r>
              <a:rPr lang="zh-CN" altLang="zh-CN" sz="2400" dirty="0">
                <a:solidFill>
                  <a:srgbClr val="FF0000"/>
                </a:solidFill>
                <a:latin typeface="宋体" panose="02010600030101010101" pitchFamily="2" charset="-122"/>
                <a:sym typeface="Calibri" panose="020F0502020204030204" pitchFamily="34" charset="0"/>
              </a:rPr>
              <a:t>13   </a:t>
            </a:r>
            <a:endParaRPr lang="zh-CN" altLang="en-US" sz="2400" dirty="0">
              <a:solidFill>
                <a:srgbClr val="FF0000"/>
              </a:solidFill>
              <a:latin typeface="宋体" panose="02010600030101010101" pitchFamily="2" charset="-122"/>
              <a:sym typeface="Calibri" panose="020F0502020204030204" pitchFamily="34" charset="0"/>
            </a:endParaRPr>
          </a:p>
          <a:p>
            <a:pPr>
              <a:lnSpc>
                <a:spcPct val="100000"/>
              </a:lnSpc>
              <a:spcBef>
                <a:spcPct val="0"/>
              </a:spcBef>
              <a:buFontTx/>
              <a:buNone/>
            </a:pPr>
            <a:endParaRPr lang="zh-CN" altLang="en-US" sz="2400" dirty="0">
              <a:solidFill>
                <a:srgbClr val="FF0000"/>
              </a:solidFill>
              <a:latin typeface="宋体" panose="02010600030101010101" pitchFamily="2" charset="-122"/>
              <a:sym typeface="Calibri" panose="020F0502020204030204" pitchFamily="34" charset="0"/>
            </a:endParaRPr>
          </a:p>
          <a:p>
            <a:pPr>
              <a:lnSpc>
                <a:spcPct val="100000"/>
              </a:lnSpc>
              <a:spcBef>
                <a:spcPct val="0"/>
              </a:spcBef>
              <a:buFontTx/>
              <a:buNone/>
            </a:pPr>
            <a:r>
              <a:rPr lang="zh-CN" altLang="zh-CN" sz="2400" dirty="0">
                <a:solidFill>
                  <a:srgbClr val="FF0000"/>
                </a:solidFill>
                <a:latin typeface="宋体" panose="02010600030101010101" pitchFamily="2" charset="-122"/>
                <a:sym typeface="宋体" panose="02010600030101010101" pitchFamily="2" charset="-122"/>
              </a:rPr>
              <a:t>尾递归（</a:t>
            </a:r>
            <a:r>
              <a:rPr lang="zh-CN" altLang="zh-CN" sz="2400" dirty="0">
                <a:solidFill>
                  <a:srgbClr val="FF0000"/>
                </a:solidFill>
                <a:latin typeface="宋体" panose="02010600030101010101" pitchFamily="2" charset="-122"/>
                <a:sym typeface="Calibri" panose="020F0502020204030204" pitchFamily="34" charset="0"/>
              </a:rPr>
              <a:t>Tail Recursion</a:t>
            </a:r>
            <a:r>
              <a:rPr lang="zh-CN" altLang="zh-CN" sz="2400" dirty="0">
                <a:solidFill>
                  <a:srgbClr val="FF0000"/>
                </a:solidFill>
                <a:latin typeface="宋体" panose="02010600030101010101" pitchFamily="2" charset="-122"/>
                <a:sym typeface="宋体" panose="02010600030101010101" pitchFamily="2" charset="-122"/>
              </a:rPr>
              <a:t>）方式</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函数式编程语言的特点"/>
          <p:cNvSpPr txBox="1"/>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spcBef>
                <a:spcPct val="0"/>
              </a:spcBef>
              <a:buFontTx/>
              <a:buNone/>
            </a:pPr>
            <a:r>
              <a:rPr lang="zh-CN" altLang="zh-CN" sz="4400" dirty="0">
                <a:latin typeface="黑体" panose="02010609060101010101" pitchFamily="49" charset="-122"/>
                <a:ea typeface="黑体" panose="02010609060101010101" pitchFamily="49" charset="-122"/>
                <a:sym typeface="黑体" panose="02010609060101010101" pitchFamily="49" charset="-122"/>
              </a:rPr>
              <a:t>函数式编程语言</a:t>
            </a:r>
            <a:r>
              <a:rPr lang="zh-CN" altLang="en-US" sz="4400" dirty="0">
                <a:latin typeface="黑体" panose="02010609060101010101" pitchFamily="49" charset="-122"/>
                <a:ea typeface="黑体" panose="02010609060101010101" pitchFamily="49" charset="-122"/>
                <a:sym typeface="黑体" panose="02010609060101010101" pitchFamily="49" charset="-122"/>
              </a:rPr>
              <a:t>中的特点</a:t>
            </a:r>
            <a:endParaRPr lang="zh-CN" altLang="zh-CN" sz="4400" dirty="0">
              <a:latin typeface="黑体" panose="02010609060101010101" pitchFamily="49" charset="-122"/>
              <a:ea typeface="黑体" panose="02010609060101010101" pitchFamily="49" charset="-122"/>
              <a:sym typeface="黑体" panose="02010609060101010101" pitchFamily="49" charset="-122"/>
            </a:endParaRPr>
          </a:p>
        </p:txBody>
      </p:sp>
      <p:sp>
        <p:nvSpPr>
          <p:cNvPr id="50178" name="矩形 2"/>
          <p:cNvSpPr>
            <a:spLocks noChangeArrowheads="1"/>
          </p:cNvSpPr>
          <p:nvPr/>
        </p:nvSpPr>
        <p:spPr bwMode="auto">
          <a:xfrm>
            <a:off x="938213" y="2190750"/>
            <a:ext cx="1041558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sz="1800">
                <a:solidFill>
                  <a:srgbClr val="4B4B4B"/>
                </a:solidFill>
                <a:latin typeface="Comic Sans MS" panose="030F0902030302020204" pitchFamily="66" charset="0"/>
              </a:rPr>
              <a:t>回顾一下函数调用的大概过程：</a:t>
            </a:r>
            <a:endParaRPr lang="zh-CN" altLang="en-US" sz="1800">
              <a:solidFill>
                <a:srgbClr val="4B4B4B"/>
              </a:solidFill>
              <a:latin typeface="Verdana" panose="020B0804030504040204" pitchFamily="34" charset="0"/>
            </a:endParaRPr>
          </a:p>
          <a:p>
            <a:pPr>
              <a:lnSpc>
                <a:spcPct val="100000"/>
              </a:lnSpc>
              <a:spcBef>
                <a:spcPct val="0"/>
              </a:spcBef>
              <a:buFontTx/>
              <a:buNone/>
            </a:pPr>
            <a:r>
              <a:rPr lang="en-US" altLang="zh-CN" sz="1800">
                <a:solidFill>
                  <a:srgbClr val="4B4B4B"/>
                </a:solidFill>
                <a:latin typeface="Comic Sans MS" panose="030F0902030302020204" pitchFamily="66" charset="0"/>
              </a:rPr>
              <a:t>1</a:t>
            </a:r>
            <a:r>
              <a:rPr lang="zh-CN" altLang="en-US" sz="1800">
                <a:solidFill>
                  <a:srgbClr val="4B4B4B"/>
                </a:solidFill>
                <a:latin typeface="Comic Sans MS" panose="030F0902030302020204" pitchFamily="66" charset="0"/>
              </a:rPr>
              <a:t>）调用开始前，调用方（或函数本身）会往栈上压相关的数据，参数，返回地址，局部变量等。</a:t>
            </a:r>
            <a:endParaRPr lang="zh-CN" altLang="en-US" sz="1800">
              <a:solidFill>
                <a:srgbClr val="4B4B4B"/>
              </a:solidFill>
              <a:latin typeface="Verdana" panose="020B0804030504040204" pitchFamily="34" charset="0"/>
            </a:endParaRPr>
          </a:p>
          <a:p>
            <a:pPr>
              <a:lnSpc>
                <a:spcPct val="100000"/>
              </a:lnSpc>
              <a:spcBef>
                <a:spcPct val="0"/>
              </a:spcBef>
              <a:buFontTx/>
              <a:buNone/>
            </a:pPr>
            <a:r>
              <a:rPr lang="en-US" altLang="zh-CN" sz="1800">
                <a:solidFill>
                  <a:srgbClr val="4B4B4B"/>
                </a:solidFill>
                <a:latin typeface="Comic Sans MS" panose="030F0902030302020204" pitchFamily="66" charset="0"/>
              </a:rPr>
              <a:t>2</a:t>
            </a:r>
            <a:r>
              <a:rPr lang="zh-CN" altLang="en-US" sz="1800">
                <a:solidFill>
                  <a:srgbClr val="4B4B4B"/>
                </a:solidFill>
                <a:latin typeface="Comic Sans MS" panose="030F0902030302020204" pitchFamily="66" charset="0"/>
              </a:rPr>
              <a:t>）执行函数。</a:t>
            </a:r>
            <a:endParaRPr lang="zh-CN" altLang="en-US" sz="1800">
              <a:solidFill>
                <a:srgbClr val="4B4B4B"/>
              </a:solidFill>
              <a:latin typeface="Verdana" panose="020B0804030504040204" pitchFamily="34" charset="0"/>
            </a:endParaRPr>
          </a:p>
          <a:p>
            <a:pPr>
              <a:lnSpc>
                <a:spcPct val="100000"/>
              </a:lnSpc>
              <a:spcBef>
                <a:spcPct val="0"/>
              </a:spcBef>
              <a:buFontTx/>
              <a:buNone/>
            </a:pPr>
            <a:r>
              <a:rPr lang="en-US" altLang="zh-CN" sz="1800">
                <a:solidFill>
                  <a:srgbClr val="4B4B4B"/>
                </a:solidFill>
                <a:latin typeface="Comic Sans MS" panose="030F0902030302020204" pitchFamily="66" charset="0"/>
              </a:rPr>
              <a:t>3</a:t>
            </a:r>
            <a:r>
              <a:rPr lang="zh-CN" altLang="en-US" sz="1800">
                <a:solidFill>
                  <a:srgbClr val="4B4B4B"/>
                </a:solidFill>
                <a:latin typeface="Comic Sans MS" panose="030F0902030302020204" pitchFamily="66" charset="0"/>
              </a:rPr>
              <a:t>）清理栈上相关的数据，返回。</a:t>
            </a:r>
            <a:endParaRPr lang="zh-CN" altLang="en-US" sz="1800">
              <a:solidFill>
                <a:srgbClr val="4B4B4B"/>
              </a:solidFill>
              <a:latin typeface="Verdana" panose="020B0804030504040204" pitchFamily="34" charset="0"/>
            </a:endParaRPr>
          </a:p>
          <a:p>
            <a:pPr>
              <a:lnSpc>
                <a:spcPct val="100000"/>
              </a:lnSpc>
              <a:spcBef>
                <a:spcPct val="0"/>
              </a:spcBef>
              <a:buFontTx/>
              <a:buNone/>
            </a:pPr>
            <a:r>
              <a:rPr lang="zh-CN" altLang="en-US" sz="1800">
                <a:solidFill>
                  <a:srgbClr val="4B4B4B"/>
                </a:solidFill>
                <a:latin typeface="Comic Sans MS" panose="030F0902030302020204" pitchFamily="66" charset="0"/>
              </a:rPr>
              <a:t>因此，在函数 </a:t>
            </a:r>
            <a:r>
              <a:rPr lang="en-US" altLang="zh-CN" sz="1800">
                <a:solidFill>
                  <a:srgbClr val="4B4B4B"/>
                </a:solidFill>
                <a:latin typeface="Comic Sans MS" panose="030F0902030302020204" pitchFamily="66" charset="0"/>
              </a:rPr>
              <a:t>A </a:t>
            </a:r>
            <a:r>
              <a:rPr lang="zh-CN" altLang="en-US" sz="1800">
                <a:solidFill>
                  <a:srgbClr val="4B4B4B"/>
                </a:solidFill>
                <a:latin typeface="Comic Sans MS" panose="030F0902030302020204" pitchFamily="66" charset="0"/>
              </a:rPr>
              <a:t>执行的时候，如果在第二步中，它又调用了另一个函数 </a:t>
            </a:r>
            <a:r>
              <a:rPr lang="en-US" altLang="zh-CN" sz="1800">
                <a:solidFill>
                  <a:srgbClr val="4B4B4B"/>
                </a:solidFill>
                <a:latin typeface="Comic Sans MS" panose="030F0902030302020204" pitchFamily="66" charset="0"/>
              </a:rPr>
              <a:t>B</a:t>
            </a:r>
            <a:r>
              <a:rPr lang="zh-CN" altLang="en-US" sz="1800">
                <a:solidFill>
                  <a:srgbClr val="4B4B4B"/>
                </a:solidFill>
                <a:latin typeface="Comic Sans MS" panose="030F0902030302020204" pitchFamily="66" charset="0"/>
              </a:rPr>
              <a:t>，</a:t>
            </a:r>
            <a:r>
              <a:rPr lang="en-US" altLang="zh-CN" sz="1800">
                <a:solidFill>
                  <a:srgbClr val="4B4B4B"/>
                </a:solidFill>
                <a:latin typeface="Comic Sans MS" panose="030F0902030302020204" pitchFamily="66" charset="0"/>
              </a:rPr>
              <a:t>B </a:t>
            </a:r>
            <a:r>
              <a:rPr lang="zh-CN" altLang="en-US" sz="1800">
                <a:solidFill>
                  <a:srgbClr val="4B4B4B"/>
                </a:solidFill>
                <a:latin typeface="Comic Sans MS" panose="030F0902030302020204" pitchFamily="66" charset="0"/>
              </a:rPr>
              <a:t>又调用 </a:t>
            </a:r>
            <a:r>
              <a:rPr lang="en-US" altLang="zh-CN" sz="1800">
                <a:solidFill>
                  <a:srgbClr val="4B4B4B"/>
                </a:solidFill>
                <a:latin typeface="Comic Sans MS" panose="030F0902030302020204" pitchFamily="66" charset="0"/>
              </a:rPr>
              <a:t>C.... </a:t>
            </a:r>
            <a:r>
              <a:rPr lang="zh-CN" altLang="en-US" sz="1800">
                <a:solidFill>
                  <a:srgbClr val="4B4B4B"/>
                </a:solidFill>
                <a:latin typeface="Comic Sans MS" panose="030F0902030302020204" pitchFamily="66" charset="0"/>
              </a:rPr>
              <a:t>栈就会不断地增长不断地装入数据，当这个调用链很深的时候，栈很容易就满了，这就是一般递归函数所容易面临的大问题。</a:t>
            </a:r>
          </a:p>
          <a:p>
            <a:pPr>
              <a:lnSpc>
                <a:spcPct val="100000"/>
              </a:lnSpc>
              <a:spcBef>
                <a:spcPct val="0"/>
              </a:spcBef>
              <a:buFontTx/>
              <a:buNone/>
            </a:pPr>
            <a:endParaRPr lang="zh-CN" altLang="en-US" sz="1800">
              <a:solidFill>
                <a:srgbClr val="4B4B4B"/>
              </a:solidFill>
              <a:latin typeface="Comic Sans MS" panose="030F0902030302020204" pitchFamily="66" charset="0"/>
            </a:endParaRPr>
          </a:p>
          <a:p>
            <a:pPr>
              <a:lnSpc>
                <a:spcPct val="100000"/>
              </a:lnSpc>
              <a:spcBef>
                <a:spcPct val="0"/>
              </a:spcBef>
              <a:buFontTx/>
              <a:buNone/>
            </a:pPr>
            <a:r>
              <a:rPr lang="zh-CN" altLang="en-US" sz="1800">
                <a:latin typeface="Arial" panose="020B0604020202090204" pitchFamily="34" charset="0"/>
              </a:rPr>
              <a:t>从上可以看到尾递归把返回结果放到了调用的参数里。这个细小的变化导致它不必像以前一样，非要等到拿到了嵌套的返回值，才能计算它自己的返回。</a:t>
            </a:r>
            <a:endParaRPr lang="zh-CN" altLang="en-US" sz="1800">
              <a:solidFill>
                <a:srgbClr val="4B4B4B"/>
              </a:solidFill>
              <a:latin typeface="Comic Sans MS" panose="030F0902030302020204" pitchFamily="66" charset="0"/>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函数式编程语言的特点"/>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函数式编程语言的特点</a:t>
            </a:r>
          </a:p>
        </p:txBody>
      </p:sp>
      <p:sp>
        <p:nvSpPr>
          <p:cNvPr id="288" name="模式匹配…"/>
          <p:cNvSpPr txBox="1">
            <a:spLocks noGrp="1"/>
          </p:cNvSpPr>
          <p:nvPr>
            <p:ph type="body" sz="half" idx="4294967295"/>
          </p:nvPr>
        </p:nvSpPr>
        <p:spPr>
          <a:xfrm>
            <a:off x="838200" y="1381124"/>
            <a:ext cx="10515600" cy="2811465"/>
          </a:xfrm>
          <a:prstGeom prst="rect">
            <a:avLst/>
          </a:prstGeom>
        </p:spPr>
        <p:txBody>
          <a:bodyPr>
            <a:normAutofit/>
          </a:bodyPr>
          <a:lstStyle/>
          <a:p>
            <a:pPr marL="201295" indent="-201295" defTabSz="804545">
              <a:lnSpc>
                <a:spcPct val="150000"/>
              </a:lnSpc>
              <a:spcBef>
                <a:spcPts val="800"/>
              </a:spcBef>
              <a:defRPr sz="2400">
                <a:latin typeface="黑体"/>
                <a:ea typeface="黑体"/>
                <a:cs typeface="黑体"/>
                <a:sym typeface="黑体"/>
              </a:defRPr>
            </a:pPr>
            <a:r>
              <a:t>模式匹配</a:t>
            </a:r>
          </a:p>
          <a:p>
            <a:pPr marL="603250" lvl="1" indent="-201295" defTabSz="804545">
              <a:lnSpc>
                <a:spcPct val="100000"/>
              </a:lnSpc>
              <a:spcBef>
                <a:spcPts val="400"/>
              </a:spcBef>
              <a:defRPr sz="2100">
                <a:latin typeface="黑体"/>
                <a:ea typeface="黑体"/>
                <a:cs typeface="黑体"/>
                <a:sym typeface="黑体"/>
              </a:defRPr>
            </a:pPr>
            <a:r>
              <a:t>模式定义为只包含变量、构造子（数值、字符等）和通配符的表达式</a:t>
            </a:r>
          </a:p>
          <a:p>
            <a:pPr marL="603250" lvl="1" indent="-201295" defTabSz="804545">
              <a:lnSpc>
                <a:spcPct val="100000"/>
              </a:lnSpc>
              <a:spcBef>
                <a:spcPts val="400"/>
              </a:spcBef>
              <a:defRPr sz="2100">
                <a:latin typeface="黑体"/>
                <a:ea typeface="黑体"/>
                <a:cs typeface="黑体"/>
                <a:sym typeface="黑体"/>
              </a:defRPr>
            </a:pPr>
            <a:r>
              <a:t>模式与值进行匹配，如果匹配成功，将产生一个绑定（Binding）；如果匹配不成功，就会失败并抛出异常</a:t>
            </a:r>
          </a:p>
          <a:p>
            <a:pPr marL="0" lvl="1" indent="402590" defTabSz="804545">
              <a:lnSpc>
                <a:spcPct val="100000"/>
              </a:lnSpc>
              <a:spcBef>
                <a:spcPts val="400"/>
              </a:spcBef>
              <a:buSzTx/>
              <a:buNone/>
              <a:defRPr sz="2100"/>
            </a:pPr>
            <a:r>
              <a:t>	  </a:t>
            </a:r>
            <a:r>
              <a:rPr>
                <a:latin typeface="宋体"/>
                <a:ea typeface="宋体"/>
                <a:cs typeface="宋体"/>
                <a:sym typeface="宋体"/>
              </a:rPr>
              <a:t>模式</a:t>
            </a:r>
            <a:r>
              <a:t>d::L</a:t>
            </a:r>
            <a:r>
              <a:rPr>
                <a:latin typeface="宋体"/>
                <a:ea typeface="宋体"/>
                <a:cs typeface="宋体"/>
                <a:sym typeface="宋体"/>
              </a:rPr>
              <a:t>和</a:t>
            </a:r>
            <a:r>
              <a:t>[2,4]</a:t>
            </a:r>
            <a:r>
              <a:rPr>
                <a:latin typeface="宋体"/>
                <a:ea typeface="宋体"/>
                <a:cs typeface="宋体"/>
                <a:sym typeface="宋体"/>
              </a:rPr>
              <a:t>匹配的结果为：</a:t>
            </a:r>
            <a:r>
              <a:t>d=2</a:t>
            </a:r>
            <a:r>
              <a:rPr>
                <a:latin typeface="宋体"/>
                <a:ea typeface="宋体"/>
                <a:cs typeface="宋体"/>
                <a:sym typeface="宋体"/>
              </a:rPr>
              <a:t>，</a:t>
            </a:r>
            <a:r>
              <a:t>L=[4]</a:t>
            </a:r>
          </a:p>
          <a:p>
            <a:pPr marL="0" lvl="1" indent="402590" defTabSz="804545">
              <a:lnSpc>
                <a:spcPct val="100000"/>
              </a:lnSpc>
              <a:spcBef>
                <a:spcPts val="400"/>
              </a:spcBef>
              <a:buSzTx/>
              <a:buNone/>
              <a:defRPr sz="2100"/>
            </a:pPr>
            <a:r>
              <a:t>	  </a:t>
            </a:r>
            <a:r>
              <a:rPr>
                <a:latin typeface="宋体"/>
                <a:ea typeface="宋体"/>
                <a:cs typeface="宋体"/>
                <a:sym typeface="宋体"/>
              </a:rPr>
              <a:t>模式</a:t>
            </a:r>
            <a:r>
              <a:t>d::L</a:t>
            </a:r>
            <a:r>
              <a:rPr>
                <a:latin typeface="宋体"/>
                <a:ea typeface="宋体"/>
                <a:cs typeface="宋体"/>
                <a:sym typeface="宋体"/>
              </a:rPr>
              <a:t>和</a:t>
            </a:r>
            <a:r>
              <a:t>[ ]</a:t>
            </a:r>
            <a:r>
              <a:rPr>
                <a:latin typeface="宋体"/>
                <a:ea typeface="宋体"/>
                <a:cs typeface="宋体"/>
                <a:sym typeface="宋体"/>
              </a:rPr>
              <a:t>无法匹配，抛出异常</a:t>
            </a:r>
            <a:r>
              <a:rPr>
                <a:latin typeface="黑体"/>
                <a:ea typeface="黑体"/>
                <a:cs typeface="黑体"/>
                <a:sym typeface="黑体"/>
              </a:rPr>
              <a:t>	</a:t>
            </a:r>
          </a:p>
        </p:txBody>
      </p:sp>
      <p:sp>
        <p:nvSpPr>
          <p:cNvPr id="289" name="int Fib(n) {…"/>
          <p:cNvSpPr txBox="1"/>
          <p:nvPr/>
        </p:nvSpPr>
        <p:spPr>
          <a:xfrm>
            <a:off x="838200" y="4281487"/>
            <a:ext cx="3844925" cy="1269364"/>
          </a:xfrm>
          <a:prstGeom prst="rect">
            <a:avLst/>
          </a:prstGeom>
          <a:ln>
            <a:solidFill>
              <a:srgbClr val="000000"/>
            </a:solidFill>
          </a:ln>
        </p:spPr>
        <p:txBody>
          <a:bodyPr lIns="45718" tIns="45718" rIns="45718" bIns="45718">
            <a:spAutoFit/>
          </a:bodyPr>
          <a:lstStyle/>
          <a:p>
            <a:pPr>
              <a:defRPr sz="2000"/>
            </a:pPr>
            <a:r>
              <a:t>int Fib(n) {</a:t>
            </a:r>
          </a:p>
          <a:p>
            <a:pPr>
              <a:defRPr sz="2000"/>
            </a:pPr>
            <a:r>
              <a:t> if (n==0 || n==1) return 1;</a:t>
            </a:r>
          </a:p>
          <a:p>
            <a:pPr>
              <a:defRPr sz="2000"/>
            </a:pPr>
            <a:r>
              <a:t>   else return Fib(n-2) + Fib(n-1);</a:t>
            </a:r>
          </a:p>
          <a:p>
            <a:pPr>
              <a:defRPr sz="2000"/>
            </a:pPr>
            <a:r>
              <a:t>}</a:t>
            </a:r>
          </a:p>
        </p:txBody>
      </p:sp>
      <p:sp>
        <p:nvSpPr>
          <p:cNvPr id="290" name="fun fib 0 = 0…"/>
          <p:cNvSpPr txBox="1"/>
          <p:nvPr/>
        </p:nvSpPr>
        <p:spPr>
          <a:xfrm>
            <a:off x="5540375" y="4460875"/>
            <a:ext cx="3776663" cy="977264"/>
          </a:xfrm>
          <a:prstGeom prst="rect">
            <a:avLst/>
          </a:prstGeom>
          <a:ln>
            <a:solidFill>
              <a:srgbClr val="000000"/>
            </a:solidFill>
          </a:ln>
        </p:spPr>
        <p:txBody>
          <a:bodyPr lIns="45718" tIns="45718" rIns="45718" bIns="45718">
            <a:spAutoFit/>
          </a:bodyPr>
          <a:lstStyle/>
          <a:p>
            <a:pPr>
              <a:defRPr sz="2000"/>
            </a:pPr>
            <a:r>
              <a:t>fun fib 0 = 0</a:t>
            </a:r>
          </a:p>
          <a:p>
            <a:pPr>
              <a:defRPr sz="2000"/>
            </a:pPr>
            <a:r>
              <a:t>    | fib 1 = 1</a:t>
            </a:r>
          </a:p>
          <a:p>
            <a:pPr>
              <a:defRPr sz="2000"/>
            </a:pPr>
            <a:r>
              <a:t>    | fib n = fib(n-2) + fib(n-1)</a:t>
            </a:r>
          </a:p>
        </p:txBody>
      </p:sp>
      <p:sp>
        <p:nvSpPr>
          <p:cNvPr id="291" name="对复杂的嵌套if语句，可以用更少的代码更好的完成任务…"/>
          <p:cNvSpPr txBox="1"/>
          <p:nvPr/>
        </p:nvSpPr>
        <p:spPr>
          <a:xfrm>
            <a:off x="1573340" y="5819137"/>
            <a:ext cx="9234490" cy="810948"/>
          </a:xfrm>
          <a:prstGeom prst="rect">
            <a:avLst/>
          </a:prstGeom>
          <a:ln w="12700">
            <a:miter lim="400000"/>
          </a:ln>
        </p:spPr>
        <p:txBody>
          <a:bodyPr lIns="45718" tIns="45718" rIns="45718" bIns="45718">
            <a:spAutoFit/>
          </a:bodyPr>
          <a:lstStyle/>
          <a:p>
            <a:pPr marL="342900" indent="-342900">
              <a:buSzPct val="100000"/>
              <a:buFont typeface="Arial" panose="020B0604020202090204"/>
              <a:buChar char="•"/>
              <a:defRPr sz="2000">
                <a:solidFill>
                  <a:srgbClr val="FF0000"/>
                </a:solidFill>
                <a:latin typeface="等线"/>
                <a:ea typeface="等线"/>
                <a:cs typeface="等线"/>
                <a:sym typeface="等线"/>
              </a:defRPr>
            </a:pPr>
            <a:r>
              <a:t>对复杂的嵌套</a:t>
            </a:r>
            <a:r>
              <a:rPr>
                <a:latin typeface="Arial" panose="020B0604020202090204"/>
                <a:ea typeface="Arial" panose="020B0604020202090204"/>
                <a:cs typeface="Arial" panose="020B0604020202090204"/>
                <a:sym typeface="Arial" panose="020B0604020202090204"/>
              </a:rPr>
              <a:t>if</a:t>
            </a:r>
            <a:r>
              <a:t>语句，可以用更少的代码更好的完成任务</a:t>
            </a:r>
            <a:endParaRPr>
              <a:latin typeface="Arial" panose="020B0604020202090204"/>
              <a:ea typeface="Arial" panose="020B0604020202090204"/>
              <a:cs typeface="Arial" panose="020B0604020202090204"/>
              <a:sym typeface="Arial" panose="020B0604020202090204"/>
            </a:endParaRPr>
          </a:p>
          <a:p>
            <a:pPr marL="342900" indent="-342900">
              <a:buSzPct val="100000"/>
              <a:buFont typeface="Arial" panose="020B0604020202090204"/>
              <a:buChar char="•"/>
              <a:defRPr sz="2000">
                <a:solidFill>
                  <a:srgbClr val="FF0000"/>
                </a:solidFill>
                <a:latin typeface="宋体"/>
                <a:ea typeface="宋体"/>
                <a:cs typeface="宋体"/>
                <a:sym typeface="宋体"/>
              </a:defRPr>
            </a:pPr>
            <a:r>
              <a:t>修改代码时，如增加或修改条件，只需增加或修改合适的定义即可</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663" y="609917"/>
            <a:ext cx="9753601" cy="776923"/>
          </a:xfrm>
        </p:spPr>
        <p:txBody>
          <a:bodyPr/>
          <a:lstStyle/>
          <a:p>
            <a:r>
              <a:rPr lang="zh-CN" altLang="en-US" dirty="0">
                <a:latin typeface="黑体"/>
                <a:ea typeface="黑体"/>
                <a:sym typeface="黑体"/>
              </a:rPr>
              <a:t>什么是函数？</a:t>
            </a:r>
          </a:p>
        </p:txBody>
      </p:sp>
      <p:pic>
        <p:nvPicPr>
          <p:cNvPr id="3" name="图片 2"/>
          <p:cNvPicPr>
            <a:picLocks noChangeAspect="1"/>
          </p:cNvPicPr>
          <p:nvPr/>
        </p:nvPicPr>
        <p:blipFill>
          <a:blip r:embed="rId2"/>
          <a:stretch>
            <a:fillRect/>
          </a:stretch>
        </p:blipFill>
        <p:spPr>
          <a:xfrm>
            <a:off x="2331719" y="1386840"/>
            <a:ext cx="7528561" cy="5282560"/>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 name="习题"/>
          <p:cNvSpPr txBox="1">
            <a:spLocks noGrp="1"/>
          </p:cNvSpPr>
          <p:nvPr>
            <p:ph type="title" idx="4294967295"/>
          </p:nvPr>
        </p:nvSpPr>
        <p:spPr>
          <a:xfrm>
            <a:off x="838200" y="365125"/>
            <a:ext cx="10515600" cy="1325563"/>
          </a:xfrm>
          <a:prstGeom prst="rect">
            <a:avLst/>
          </a:prstGeom>
        </p:spPr>
        <p:txBody>
          <a:bodyPr>
            <a:normAutofit/>
          </a:bodyPr>
          <a:lstStyle>
            <a:lvl1pPr>
              <a:defRPr>
                <a:latin typeface="黑体"/>
                <a:ea typeface="黑体"/>
                <a:cs typeface="黑体"/>
                <a:sym typeface="黑体"/>
              </a:defRPr>
            </a:lvl1pPr>
          </a:lstStyle>
          <a:p>
            <a:r>
              <a:t>习题</a:t>
            </a:r>
          </a:p>
        </p:txBody>
      </p:sp>
      <p:sp>
        <p:nvSpPr>
          <p:cNvPr id="296" name="下面是用C语言编写的求数组最大值的函数。…"/>
          <p:cNvSpPr txBox="1">
            <a:spLocks noGrp="1"/>
          </p:cNvSpPr>
          <p:nvPr>
            <p:ph type="body" idx="4294967295"/>
          </p:nvPr>
        </p:nvSpPr>
        <p:spPr>
          <a:xfrm>
            <a:off x="838200" y="1825624"/>
            <a:ext cx="10515600" cy="4351340"/>
          </a:xfrm>
          <a:prstGeom prst="rect">
            <a:avLst/>
          </a:prstGeom>
        </p:spPr>
        <p:txBody>
          <a:bodyPr>
            <a:normAutofit/>
          </a:bodyPr>
          <a:lstStyle/>
          <a:p>
            <a:pPr>
              <a:defRPr>
                <a:latin typeface="宋体"/>
                <a:ea typeface="宋体"/>
                <a:cs typeface="宋体"/>
                <a:sym typeface="宋体"/>
              </a:defRPr>
            </a:pPr>
            <a:r>
              <a:t>下面是用</a:t>
            </a:r>
            <a:r>
              <a:rPr>
                <a:latin typeface="+mj-lt"/>
                <a:ea typeface="+mj-ea"/>
                <a:cs typeface="+mj-cs"/>
                <a:sym typeface="Calibri"/>
              </a:rPr>
              <a:t>C</a:t>
            </a:r>
            <a:r>
              <a:t>语言编写的求数组最大值的函数。</a:t>
            </a:r>
          </a:p>
          <a:p>
            <a:pPr marL="685800" lvl="1" indent="-228600">
              <a:lnSpc>
                <a:spcPct val="100000"/>
              </a:lnSpc>
              <a:spcBef>
                <a:spcPts val="500"/>
              </a:spcBef>
              <a:defRPr sz="2400">
                <a:latin typeface="宋体"/>
                <a:ea typeface="宋体"/>
                <a:cs typeface="宋体"/>
                <a:sym typeface="宋体"/>
              </a:defRPr>
            </a:pPr>
            <a:r>
              <a:t>试用函数式风格改写该函数，要求使用尾递归。</a:t>
            </a:r>
          </a:p>
        </p:txBody>
      </p:sp>
      <p:grpSp>
        <p:nvGrpSpPr>
          <p:cNvPr id="299" name="成组"/>
          <p:cNvGrpSpPr/>
          <p:nvPr/>
        </p:nvGrpSpPr>
        <p:grpSpPr>
          <a:xfrm>
            <a:off x="2971800" y="2819400"/>
            <a:ext cx="6324600" cy="3412489"/>
            <a:chOff x="0" y="0"/>
            <a:chExt cx="6324600" cy="3412488"/>
          </a:xfrm>
        </p:grpSpPr>
        <p:sp>
          <p:nvSpPr>
            <p:cNvPr id="297" name="函数intArrayMax的C语言代码"/>
            <p:cNvSpPr txBox="1"/>
            <p:nvPr/>
          </p:nvSpPr>
          <p:spPr>
            <a:xfrm>
              <a:off x="1066799" y="2965450"/>
              <a:ext cx="3581401" cy="447039"/>
            </a:xfrm>
            <a:prstGeom prst="rect">
              <a:avLst/>
            </a:prstGeom>
            <a:noFill/>
            <a:ln w="12700" cap="flat">
              <a:noFill/>
              <a:miter lim="400000"/>
            </a:ln>
            <a:effectLst/>
          </p:spPr>
          <p:txBody>
            <a:bodyPr wrap="square" lIns="45718" tIns="45718" rIns="45718" bIns="45718" numCol="1" anchor="t">
              <a:spAutoFit/>
            </a:bodyPr>
            <a:lstStyle>
              <a:lvl1pPr>
                <a:defRPr sz="2000">
                  <a:solidFill>
                    <a:srgbClr val="0563C1"/>
                  </a:solidFill>
                  <a:latin typeface="宋体"/>
                  <a:ea typeface="宋体"/>
                  <a:cs typeface="宋体"/>
                  <a:sym typeface="宋体"/>
                </a:defRPr>
              </a:lvl1pPr>
            </a:lstStyle>
            <a:p>
              <a:r>
                <a:t>函数intArrayMax的C语言代码</a:t>
              </a:r>
            </a:p>
          </p:txBody>
        </p:sp>
        <p:pic>
          <p:nvPicPr>
            <p:cNvPr id="298" name="image.png" descr="image.png"/>
            <p:cNvPicPr>
              <a:picLocks noChangeAspect="1"/>
            </p:cNvPicPr>
            <p:nvPr/>
          </p:nvPicPr>
          <p:blipFill>
            <a:blip r:embed="rId2"/>
            <a:stretch>
              <a:fillRect/>
            </a:stretch>
          </p:blipFill>
          <p:spPr>
            <a:xfrm>
              <a:off x="0" y="0"/>
              <a:ext cx="6324600" cy="2889251"/>
            </a:xfrm>
            <a:prstGeom prst="rect">
              <a:avLst/>
            </a:prstGeom>
            <a:ln w="9525" cap="flat">
              <a:solidFill>
                <a:srgbClr val="003399"/>
              </a:solidFill>
              <a:prstDash val="solid"/>
              <a:round/>
            </a:ln>
            <a:effectLst/>
          </p:spPr>
        </p:pic>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indefinite" fill="hold"/>
                                        <p:tgtEl>
                                          <p:spTgt spid="299"/>
                                        </p:tgtEl>
                                        <p:attrNameLst>
                                          <p:attrName>style.visibility</p:attrName>
                                        </p:attrNameLst>
                                      </p:cBhvr>
                                      <p:to>
                                        <p:strVal val="visible"/>
                                      </p:to>
                                    </p:set>
                                    <p:animEffect transition="in" filter="blinds(horizontal)">
                                      <p:cBhvr>
                                        <p:cTn id="7"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1"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a:xfrm>
            <a:off x="512890" y="170848"/>
            <a:ext cx="9753601" cy="1668463"/>
          </a:xfrm>
        </p:spPr>
        <p:txBody>
          <a:bodyPr/>
          <a:lstStyle/>
          <a:p>
            <a:r>
              <a:rPr lang="zh-CN" altLang="en-US" dirty="0">
                <a:latin typeface="黑体" panose="02010609060101010101" pitchFamily="49" charset="-122"/>
                <a:ea typeface="黑体" panose="02010609060101010101" pitchFamily="49" charset="-122"/>
              </a:rPr>
              <a:t>函数式编程入门</a:t>
            </a:r>
          </a:p>
        </p:txBody>
      </p:sp>
      <p:sp>
        <p:nvSpPr>
          <p:cNvPr id="51202" name="Rectangle 3"/>
          <p:cNvSpPr>
            <a:spLocks noGrp="1"/>
          </p:cNvSpPr>
          <p:nvPr>
            <p:ph type="body" idx="1"/>
          </p:nvPr>
        </p:nvSpPr>
        <p:spPr>
          <a:xfrm>
            <a:off x="1429407" y="2438400"/>
            <a:ext cx="10150877" cy="3134497"/>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表达式和类型</a:t>
            </a:r>
            <a:r>
              <a:rPr lang="en-US" altLang="zh-CN" dirty="0">
                <a:latin typeface="Arial" panose="020B0604020202090204" pitchFamily="34" charset="0"/>
                <a:ea typeface="黑体" panose="02010609060101010101" pitchFamily="49" charset="-122"/>
                <a:cs typeface="Arial" panose="020B0604020202090204" pitchFamily="34" charset="0"/>
              </a:rPr>
              <a:t>	(Expressions and types)</a:t>
            </a:r>
          </a:p>
          <a:p>
            <a:r>
              <a:rPr lang="zh-CN" altLang="en-US" dirty="0">
                <a:latin typeface="Arial" panose="020B0604020202090204" pitchFamily="34" charset="0"/>
                <a:ea typeface="黑体" panose="02010609060101010101" pitchFamily="49" charset="-122"/>
                <a:cs typeface="Arial" panose="020B0604020202090204" pitchFamily="34" charset="0"/>
              </a:rPr>
              <a:t>声明和作用域</a:t>
            </a:r>
            <a:r>
              <a:rPr lang="en-US" altLang="zh-CN" dirty="0">
                <a:latin typeface="Arial" panose="020B0604020202090204" pitchFamily="34" charset="0"/>
                <a:ea typeface="黑体" panose="02010609060101010101" pitchFamily="49" charset="-122"/>
                <a:cs typeface="Arial" panose="020B0604020202090204" pitchFamily="34" charset="0"/>
              </a:rPr>
              <a:t>	(Declarations and scope)</a:t>
            </a:r>
          </a:p>
          <a:p>
            <a:r>
              <a:rPr lang="zh-CN" altLang="en-US" dirty="0">
                <a:latin typeface="Arial" panose="020B0604020202090204" pitchFamily="34" charset="0"/>
                <a:ea typeface="黑体" panose="02010609060101010101" pitchFamily="49" charset="-122"/>
                <a:cs typeface="Arial" panose="020B0604020202090204" pitchFamily="34" charset="0"/>
              </a:rPr>
              <a:t>模式和匹配</a:t>
            </a:r>
            <a:r>
              <a:rPr lang="en-US" altLang="zh-CN" dirty="0">
                <a:latin typeface="Arial" panose="020B0604020202090204" pitchFamily="34" charset="0"/>
                <a:ea typeface="黑体" panose="02010609060101010101" pitchFamily="49" charset="-122"/>
                <a:cs typeface="Arial" panose="020B0604020202090204" pitchFamily="34" charset="0"/>
              </a:rPr>
              <a:t>	(Patterns and matching)</a:t>
            </a:r>
          </a:p>
          <a:p>
            <a:r>
              <a:rPr lang="en-US" altLang="zh-CN" dirty="0">
                <a:latin typeface="Arial" panose="020B0604020202090204" pitchFamily="34" charset="0"/>
                <a:ea typeface="黑体" panose="02010609060101010101" pitchFamily="49" charset="-122"/>
                <a:cs typeface="Arial" panose="020B0604020202090204" pitchFamily="34" charset="0"/>
              </a:rPr>
              <a:t>ML</a:t>
            </a:r>
            <a:r>
              <a:rPr lang="zh-CN" altLang="en-US" dirty="0">
                <a:latin typeface="Arial" panose="020B0604020202090204" pitchFamily="34" charset="0"/>
                <a:ea typeface="黑体" panose="02010609060101010101" pitchFamily="49" charset="-122"/>
                <a:cs typeface="Arial" panose="020B0604020202090204" pitchFamily="34" charset="0"/>
              </a:rPr>
              <a:t>中的等式</a:t>
            </a:r>
            <a:r>
              <a:rPr lang="en-US" altLang="zh-CN" dirty="0">
                <a:latin typeface="Arial" panose="020B0604020202090204" pitchFamily="34" charset="0"/>
                <a:ea typeface="黑体" panose="02010609060101010101" pitchFamily="49" charset="-122"/>
                <a:cs typeface="Arial" panose="020B0604020202090204" pitchFamily="34" charset="0"/>
              </a:rPr>
              <a:t>	(Equality in ML)</a:t>
            </a:r>
          </a:p>
          <a:p>
            <a:r>
              <a:rPr lang="zh-CN" altLang="en-US" dirty="0">
                <a:latin typeface="Arial" panose="020B0604020202090204" pitchFamily="34" charset="0"/>
                <a:ea typeface="黑体" panose="02010609060101010101" pitchFamily="49" charset="-122"/>
                <a:cs typeface="Arial" panose="020B0604020202090204" pitchFamily="34" charset="0"/>
              </a:rPr>
              <a:t>规则说明</a:t>
            </a:r>
            <a:r>
              <a:rPr lang="en-US" altLang="zh-CN" dirty="0">
                <a:latin typeface="Arial" panose="020B0604020202090204" pitchFamily="34" charset="0"/>
                <a:ea typeface="黑体" panose="02010609060101010101" pitchFamily="49" charset="-122"/>
                <a:cs typeface="Arial" panose="020B0604020202090204" pitchFamily="34" charset="0"/>
              </a:rPr>
              <a:t>		(Specifications)</a:t>
            </a:r>
            <a:endParaRPr lang="zh-CN" altLang="en-US" b="1" dirty="0">
              <a:latin typeface="Arial" panose="020B0604020202090204" pitchFamily="34" charset="0"/>
              <a:ea typeface="黑体" panose="02010609060101010101" pitchFamily="49" charset="-122"/>
              <a:cs typeface="Arial" panose="020B0604020202090204" pitchFamily="34" charset="0"/>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p:cNvSpPr>
          <p:nvPr>
            <p:ph type="title"/>
          </p:nvPr>
        </p:nvSpPr>
        <p:spPr>
          <a:xfrm>
            <a:off x="870242" y="444116"/>
            <a:ext cx="9753601" cy="1668463"/>
          </a:xfrm>
        </p:spPr>
        <p:txBody>
          <a:bodyPr/>
          <a:lstStyle/>
          <a:p>
            <a:pPr eaLnBrk="1" hangingPunct="1"/>
            <a:r>
              <a:rPr lang="en-US" altLang="zh-CN" dirty="0">
                <a:latin typeface="黑体" panose="02010609060101010101" pitchFamily="49" charset="-122"/>
                <a:ea typeface="黑体" panose="02010609060101010101" pitchFamily="49" charset="-122"/>
              </a:rPr>
              <a:t>ML</a:t>
            </a:r>
            <a:r>
              <a:rPr lang="zh-CN" altLang="en-US" dirty="0">
                <a:latin typeface="黑体" panose="02010609060101010101" pitchFamily="49" charset="-122"/>
                <a:ea typeface="黑体" panose="02010609060101010101" pitchFamily="49" charset="-122"/>
              </a:rPr>
              <a:t>标准类型</a:t>
            </a:r>
          </a:p>
        </p:txBody>
      </p:sp>
      <p:sp>
        <p:nvSpPr>
          <p:cNvPr id="52226" name="Rectangle 3"/>
          <p:cNvSpPr>
            <a:spLocks noGrp="1"/>
          </p:cNvSpPr>
          <p:nvPr>
            <p:ph type="body" idx="1"/>
          </p:nvPr>
        </p:nvSpPr>
        <p:spPr>
          <a:xfrm>
            <a:off x="870242" y="2112579"/>
            <a:ext cx="10634353" cy="4419600"/>
          </a:xfrm>
        </p:spPr>
        <p:txBody>
          <a:bodyPr/>
          <a:lstStyle/>
          <a:p>
            <a:pPr marL="0" indent="0">
              <a:buFont typeface="Arial" panose="020B0604020202090204" pitchFamily="34" charset="0"/>
              <a:buNone/>
            </a:pPr>
            <a:r>
              <a:rPr lang="en-US" altLang="zh-CN" sz="3200" dirty="0">
                <a:latin typeface="Arial" panose="020B0604020202090204" pitchFamily="34" charset="0"/>
                <a:ea typeface="黑体" panose="02010609060101010101" pitchFamily="49" charset="-122"/>
                <a:cs typeface="Arial" panose="020B0604020202090204" pitchFamily="34" charset="0"/>
              </a:rPr>
              <a:t>• </a:t>
            </a:r>
            <a:r>
              <a:rPr lang="zh-CN" altLang="en-US" sz="3200" dirty="0">
                <a:latin typeface="Arial" panose="020B0604020202090204" pitchFamily="34" charset="0"/>
                <a:ea typeface="黑体" panose="02010609060101010101" pitchFamily="49" charset="-122"/>
                <a:cs typeface="Arial" panose="020B0604020202090204" pitchFamily="34" charset="0"/>
              </a:rPr>
              <a:t>基础类型</a:t>
            </a:r>
            <a:r>
              <a:rPr lang="en-US" altLang="zh-CN" sz="3200" dirty="0">
                <a:latin typeface="Arial" panose="020B0604020202090204" pitchFamily="34" charset="0"/>
                <a:ea typeface="黑体" panose="02010609060101010101" pitchFamily="49" charset="-122"/>
                <a:cs typeface="Arial" panose="020B0604020202090204" pitchFamily="34" charset="0"/>
              </a:rPr>
              <a:t>(basic types)</a:t>
            </a:r>
            <a:r>
              <a:rPr lang="zh-CN" altLang="en-US" sz="3200" dirty="0">
                <a:latin typeface="Arial" panose="020B0604020202090204" pitchFamily="34" charset="0"/>
                <a:ea typeface="黑体" panose="02010609060101010101" pitchFamily="49" charset="-122"/>
                <a:cs typeface="Arial" panose="020B0604020202090204" pitchFamily="34" charset="0"/>
              </a:rPr>
              <a:t>   </a:t>
            </a:r>
            <a:r>
              <a:rPr lang="en-US" altLang="zh-CN" sz="3200" dirty="0">
                <a:latin typeface="Arial" panose="020B0604020202090204" pitchFamily="34" charset="0"/>
                <a:ea typeface="黑体" panose="02010609060101010101" pitchFamily="49" charset="-122"/>
                <a:cs typeface="Arial" panose="020B0604020202090204" pitchFamily="34" charset="0"/>
              </a:rPr>
              <a:t>int, real, bool, string</a:t>
            </a:r>
          </a:p>
          <a:p>
            <a:pPr marL="0" indent="0">
              <a:buFont typeface="Arial" panose="020B0604020202090204" pitchFamily="34" charset="0"/>
              <a:buNone/>
            </a:pPr>
            <a:r>
              <a:rPr lang="en-US" altLang="zh-CN" sz="3200" dirty="0">
                <a:latin typeface="Arial" panose="020B0604020202090204" pitchFamily="34" charset="0"/>
                <a:ea typeface="黑体" panose="02010609060101010101" pitchFamily="49" charset="-122"/>
                <a:cs typeface="Arial" panose="020B0604020202090204" pitchFamily="34" charset="0"/>
              </a:rPr>
              <a:t>• </a:t>
            </a:r>
            <a:r>
              <a:rPr lang="zh-CN" altLang="en-US" sz="3200" dirty="0">
                <a:latin typeface="Arial" panose="020B0604020202090204" pitchFamily="34" charset="0"/>
                <a:ea typeface="黑体" panose="02010609060101010101" pitchFamily="49" charset="-122"/>
                <a:cs typeface="Arial" panose="020B0604020202090204" pitchFamily="34" charset="0"/>
              </a:rPr>
              <a:t>表</a:t>
            </a:r>
            <a:r>
              <a:rPr lang="en-US" altLang="zh-CN" sz="3200" dirty="0">
                <a:latin typeface="Arial" panose="020B0604020202090204" pitchFamily="34" charset="0"/>
                <a:ea typeface="黑体" panose="02010609060101010101" pitchFamily="49" charset="-122"/>
                <a:cs typeface="Arial" panose="020B0604020202090204" pitchFamily="34" charset="0"/>
              </a:rPr>
              <a:t>(lists) 				int list, (int -&gt; int) list</a:t>
            </a:r>
          </a:p>
          <a:p>
            <a:pPr marL="0" indent="0">
              <a:buFont typeface="Arial" panose="020B0604020202090204" pitchFamily="34" charset="0"/>
              <a:buNone/>
            </a:pPr>
            <a:r>
              <a:rPr lang="en-US" altLang="zh-CN" sz="3200" dirty="0">
                <a:latin typeface="Arial" panose="020B0604020202090204" pitchFamily="34" charset="0"/>
                <a:ea typeface="黑体" panose="02010609060101010101" pitchFamily="49" charset="-122"/>
                <a:cs typeface="Arial" panose="020B0604020202090204" pitchFamily="34" charset="0"/>
              </a:rPr>
              <a:t>• </a:t>
            </a:r>
            <a:r>
              <a:rPr lang="zh-CN" altLang="en-US" sz="3200" dirty="0">
                <a:latin typeface="Arial" panose="020B0604020202090204" pitchFamily="34" charset="0"/>
                <a:ea typeface="黑体" panose="02010609060101010101" pitchFamily="49" charset="-122"/>
                <a:cs typeface="Arial" panose="020B0604020202090204" pitchFamily="34" charset="0"/>
              </a:rPr>
              <a:t>元组</a:t>
            </a:r>
            <a:r>
              <a:rPr lang="en-US" altLang="zh-CN" sz="3200" dirty="0">
                <a:latin typeface="Arial" panose="020B0604020202090204" pitchFamily="34" charset="0"/>
                <a:ea typeface="黑体" panose="02010609060101010101" pitchFamily="49" charset="-122"/>
                <a:cs typeface="Arial" panose="020B0604020202090204" pitchFamily="34" charset="0"/>
              </a:rPr>
              <a:t>(tuples) 			int * int, int * int * real</a:t>
            </a:r>
          </a:p>
          <a:p>
            <a:pPr marL="0" indent="0">
              <a:buFont typeface="Arial" panose="020B0604020202090204" pitchFamily="34" charset="0"/>
              <a:buNone/>
            </a:pPr>
            <a:r>
              <a:rPr lang="en-US" altLang="zh-CN" sz="3200" dirty="0">
                <a:latin typeface="Arial" panose="020B0604020202090204" pitchFamily="34" charset="0"/>
                <a:ea typeface="黑体" panose="02010609060101010101" pitchFamily="49" charset="-122"/>
                <a:cs typeface="Arial" panose="020B0604020202090204" pitchFamily="34" charset="0"/>
              </a:rPr>
              <a:t>• </a:t>
            </a:r>
            <a:r>
              <a:rPr lang="zh-CN" altLang="en-US" sz="3200" dirty="0">
                <a:latin typeface="Arial" panose="020B0604020202090204" pitchFamily="34" charset="0"/>
                <a:ea typeface="黑体" panose="02010609060101010101" pitchFamily="49" charset="-122"/>
                <a:cs typeface="Arial" panose="020B0604020202090204" pitchFamily="34" charset="0"/>
              </a:rPr>
              <a:t>函数</a:t>
            </a:r>
            <a:r>
              <a:rPr lang="en-US" altLang="zh-CN" sz="3200" dirty="0">
                <a:latin typeface="Arial" panose="020B0604020202090204" pitchFamily="34" charset="0"/>
                <a:ea typeface="黑体" panose="02010609060101010101" pitchFamily="49" charset="-122"/>
                <a:cs typeface="Arial" panose="020B0604020202090204" pitchFamily="34" charset="0"/>
              </a:rPr>
              <a:t>(functions)		int -&gt; int, real -&gt; int * int</a:t>
            </a:r>
          </a:p>
          <a:p>
            <a:pPr marL="0" indent="0">
              <a:buFont typeface="Arial" panose="020B0604020202090204" pitchFamily="34" charset="0"/>
              <a:buNone/>
            </a:pPr>
            <a:endParaRPr lang="en-US" altLang="zh-CN" sz="3200" b="1" dirty="0">
              <a:latin typeface="Arial" panose="020B0604020202090204" pitchFamily="34" charset="0"/>
              <a:ea typeface="黑体" panose="02010609060101010101" pitchFamily="49" charset="-122"/>
              <a:cs typeface="Arial" panose="020B0604020202090204" pitchFamily="34" charset="0"/>
            </a:endParaRPr>
          </a:p>
          <a:p>
            <a:pPr marL="0" indent="0">
              <a:buFont typeface="Arial" panose="020B0604020202090204" pitchFamily="34" charset="0"/>
              <a:buNone/>
            </a:pPr>
            <a:r>
              <a:rPr lang="zh-CN" altLang="en-US" sz="3200" dirty="0">
                <a:latin typeface="Arial" panose="020B0604020202090204" pitchFamily="34" charset="0"/>
                <a:ea typeface="黑体" panose="02010609060101010101" pitchFamily="49" charset="-122"/>
                <a:cs typeface="Arial" panose="020B0604020202090204" pitchFamily="34" charset="0"/>
              </a:rPr>
              <a:t>所有对象都要有类型，不一定显式说明，但必须能静态推导</a:t>
            </a:r>
            <a:r>
              <a:rPr lang="en-US" altLang="zh-CN" sz="3200" dirty="0">
                <a:latin typeface="Arial" panose="020B0604020202090204" pitchFamily="34" charset="0"/>
                <a:ea typeface="黑体" panose="02010609060101010101" pitchFamily="49" charset="-122"/>
                <a:cs typeface="Arial" panose="020B0604020202090204" pitchFamily="34" charset="0"/>
              </a:rPr>
              <a:t>(</a:t>
            </a:r>
            <a:r>
              <a:rPr lang="zh-CN" altLang="en-US" sz="3200" dirty="0">
                <a:latin typeface="Arial" panose="020B0604020202090204" pitchFamily="34" charset="0"/>
                <a:ea typeface="黑体" panose="02010609060101010101" pitchFamily="49" charset="-122"/>
                <a:cs typeface="Arial" panose="020B0604020202090204" pitchFamily="34" charset="0"/>
              </a:rPr>
              <a:t>在编译时该类型能被编译器根据上下文推算出来</a:t>
            </a:r>
            <a:r>
              <a:rPr lang="en-US" altLang="zh-CN" sz="3200" dirty="0">
                <a:latin typeface="Arial" panose="020B0604020202090204" pitchFamily="34" charset="0"/>
                <a:ea typeface="黑体" panose="02010609060101010101" pitchFamily="49" charset="-122"/>
                <a:cs typeface="Arial" panose="020B0604020202090204" pitchFamily="34" charset="0"/>
              </a:rPr>
              <a:t>)</a:t>
            </a:r>
            <a:r>
              <a:rPr lang="zh-CN" altLang="en-US" sz="3200" dirty="0">
                <a:latin typeface="Arial" panose="020B0604020202090204" pitchFamily="34" charset="0"/>
                <a:ea typeface="黑体" panose="02010609060101010101" pitchFamily="49" charset="-122"/>
                <a:cs typeface="Arial" panose="020B0604020202090204" pitchFamily="34" charset="0"/>
              </a:rPr>
              <a: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a:xfrm>
            <a:off x="598487" y="157162"/>
            <a:ext cx="9753601" cy="1668463"/>
          </a:xfrm>
        </p:spPr>
        <p:txBody>
          <a:bodyPr/>
          <a:lstStyle/>
          <a:p>
            <a:pPr eaLnBrk="1" hangingPunct="1"/>
            <a:r>
              <a:rPr lang="en-US" altLang="zh-CN" dirty="0">
                <a:latin typeface="黑体" panose="02010609060101010101" pitchFamily="49" charset="-122"/>
                <a:ea typeface="黑体" panose="02010609060101010101" pitchFamily="49" charset="-122"/>
              </a:rPr>
              <a:t>ML</a:t>
            </a:r>
            <a:r>
              <a:rPr lang="zh-CN" altLang="en-US" dirty="0">
                <a:latin typeface="黑体" panose="02010609060101010101" pitchFamily="49" charset="-122"/>
                <a:ea typeface="黑体" panose="02010609060101010101" pitchFamily="49" charset="-122"/>
              </a:rPr>
              <a:t>标准类型</a:t>
            </a:r>
          </a:p>
        </p:txBody>
      </p:sp>
      <p:sp>
        <p:nvSpPr>
          <p:cNvPr id="54274" name="内容占位符 2"/>
          <p:cNvSpPr>
            <a:spLocks noGrp="1"/>
          </p:cNvSpPr>
          <p:nvPr>
            <p:ph idx="1"/>
          </p:nvPr>
        </p:nvSpPr>
        <p:spPr>
          <a:xfrm>
            <a:off x="838200" y="1825625"/>
            <a:ext cx="10755313" cy="4351338"/>
          </a:xfrm>
        </p:spPr>
        <p:txBody>
          <a:bodyPr/>
          <a:lstStyle/>
          <a:p>
            <a:r>
              <a:rPr lang="zh-CN" altLang="en-US" sz="3200">
                <a:latin typeface="Arial" panose="020B0604020202090204" pitchFamily="34" charset="0"/>
                <a:ea typeface="黑体" panose="02010609060101010101" pitchFamily="49" charset="-122"/>
                <a:cs typeface="Arial" panose="020B0604020202090204" pitchFamily="34" charset="0"/>
              </a:rPr>
              <a:t>整型</a:t>
            </a:r>
            <a:r>
              <a:rPr lang="en-US" altLang="zh-CN" sz="3200">
                <a:latin typeface="Arial" panose="020B0604020202090204" pitchFamily="34" charset="0"/>
                <a:ea typeface="黑体" panose="02010609060101010101" pitchFamily="49" charset="-122"/>
                <a:cs typeface="Arial" panose="020B0604020202090204" pitchFamily="34" charset="0"/>
              </a:rPr>
              <a:t>(int)		</a:t>
            </a:r>
            <a:r>
              <a:rPr lang="zh-CN" altLang="en-US" sz="3200">
                <a:latin typeface="Arial" panose="020B0604020202090204" pitchFamily="34" charset="0"/>
                <a:ea typeface="黑体" panose="02010609060101010101" pitchFamily="49" charset="-122"/>
                <a:cs typeface="Arial" panose="020B0604020202090204" pitchFamily="34" charset="0"/>
              </a:rPr>
              <a:t>负号用“</a:t>
            </a:r>
            <a:r>
              <a:rPr lang="en-US" altLang="zh-CN" sz="3200">
                <a:latin typeface="Arial" panose="020B0604020202090204" pitchFamily="34" charset="0"/>
                <a:ea typeface="黑体" panose="02010609060101010101" pitchFamily="49" charset="-122"/>
                <a:cs typeface="Arial" panose="020B0604020202090204" pitchFamily="34" charset="0"/>
              </a:rPr>
              <a:t>~</a:t>
            </a:r>
            <a:r>
              <a:rPr lang="zh-CN" altLang="en-US" sz="3200">
                <a:latin typeface="Arial" panose="020B0604020202090204" pitchFamily="34" charset="0"/>
                <a:ea typeface="黑体" panose="02010609060101010101" pitchFamily="49" charset="-122"/>
                <a:cs typeface="Arial" panose="020B0604020202090204" pitchFamily="34" charset="0"/>
              </a:rPr>
              <a:t>”表示。</a:t>
            </a:r>
          </a:p>
          <a:p>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zh-CN" altLang="en-US" sz="3200">
                <a:latin typeface="Arial" panose="020B0604020202090204" pitchFamily="34" charset="0"/>
                <a:ea typeface="黑体" panose="02010609060101010101" pitchFamily="49" charset="-122"/>
                <a:cs typeface="Arial" panose="020B0604020202090204" pitchFamily="34" charset="0"/>
              </a:rPr>
              <a:t>浮点型</a:t>
            </a:r>
            <a:r>
              <a:rPr lang="en-US" altLang="zh-CN" sz="3200">
                <a:latin typeface="Arial" panose="020B0604020202090204" pitchFamily="34" charset="0"/>
                <a:ea typeface="黑体" panose="02010609060101010101" pitchFamily="49" charset="-122"/>
                <a:cs typeface="Arial" panose="020B0604020202090204" pitchFamily="34" charset="0"/>
              </a:rPr>
              <a:t>(real)</a:t>
            </a:r>
            <a:endParaRPr lang="zh-CN" altLang="en-US" sz="3200">
              <a:latin typeface="Arial" panose="020B0604020202090204" pitchFamily="34" charset="0"/>
              <a:ea typeface="黑体" panose="02010609060101010101" pitchFamily="49" charset="-122"/>
              <a:cs typeface="Arial" panose="020B0604020202090204" pitchFamily="34" charset="0"/>
            </a:endParaRPr>
          </a:p>
          <a:p>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zh-CN" altLang="en-US" sz="3200">
                <a:latin typeface="Arial" panose="020B0604020202090204" pitchFamily="34" charset="0"/>
                <a:ea typeface="黑体" panose="02010609060101010101" pitchFamily="49" charset="-122"/>
                <a:cs typeface="Arial" panose="020B0604020202090204" pitchFamily="34" charset="0"/>
              </a:rPr>
              <a:t>布尔型</a:t>
            </a:r>
            <a:r>
              <a:rPr lang="en-US" altLang="zh-CN" sz="3200">
                <a:latin typeface="Arial" panose="020B0604020202090204" pitchFamily="34" charset="0"/>
                <a:ea typeface="黑体" panose="02010609060101010101" pitchFamily="49" charset="-122"/>
                <a:cs typeface="Arial" panose="020B0604020202090204" pitchFamily="34" charset="0"/>
              </a:rPr>
              <a:t>(bool)	true, false</a:t>
            </a:r>
            <a:endParaRPr lang="zh-CN" altLang="en-US" sz="3200">
              <a:latin typeface="Arial" panose="020B0604020202090204" pitchFamily="34" charset="0"/>
              <a:ea typeface="黑体" panose="02010609060101010101" pitchFamily="49" charset="-122"/>
              <a:cs typeface="Arial" panose="020B0604020202090204" pitchFamily="34" charset="0"/>
            </a:endParaRPr>
          </a:p>
          <a:p>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zh-CN" altLang="en-US" sz="3200">
                <a:latin typeface="Arial" panose="020B0604020202090204" pitchFamily="34" charset="0"/>
                <a:ea typeface="黑体" panose="02010609060101010101" pitchFamily="49" charset="-122"/>
                <a:cs typeface="Arial" panose="020B0604020202090204" pitchFamily="34" charset="0"/>
              </a:rPr>
              <a:t>字符串型</a:t>
            </a:r>
            <a:r>
              <a:rPr lang="en-US" altLang="zh-CN" sz="3200">
                <a:latin typeface="Arial" panose="020B0604020202090204" pitchFamily="34" charset="0"/>
                <a:ea typeface="黑体" panose="02010609060101010101" pitchFamily="49" charset="-122"/>
                <a:cs typeface="Arial" panose="020B0604020202090204" pitchFamily="34" charset="0"/>
              </a:rPr>
              <a:t>(string)	</a:t>
            </a:r>
            <a:r>
              <a:rPr lang="zh-CN" altLang="en-US" sz="3200">
                <a:latin typeface="Arial" panose="020B0604020202090204" pitchFamily="34" charset="0"/>
                <a:ea typeface="黑体" panose="02010609060101010101" pitchFamily="49" charset="-122"/>
                <a:cs typeface="Arial" panose="020B0604020202090204" pitchFamily="34" charset="0"/>
              </a:rPr>
              <a:t>双引号间的字符序列</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a:xfrm>
            <a:off x="838200" y="225425"/>
            <a:ext cx="10515600" cy="1325563"/>
          </a:xfrm>
        </p:spPr>
        <p:txBody>
          <a:bodyPr/>
          <a:lstStyle/>
          <a:p>
            <a:pPr eaLnBrk="1" hangingPunct="1"/>
            <a:r>
              <a:rPr lang="zh-CN" altLang="en-US">
                <a:latin typeface="黑体" panose="02010609060101010101" pitchFamily="49" charset="-122"/>
                <a:ea typeface="黑体" panose="02010609060101010101" pitchFamily="49" charset="-122"/>
              </a:rPr>
              <a:t>表</a:t>
            </a:r>
            <a:r>
              <a:rPr lang="en-US" altLang="zh-CN">
                <a:latin typeface="Arial" panose="020B0604020202090204" pitchFamily="34" charset="0"/>
                <a:ea typeface="黑体" panose="02010609060101010101" pitchFamily="49" charset="-122"/>
                <a:cs typeface="Arial" panose="020B0604020202090204" pitchFamily="34" charset="0"/>
              </a:rPr>
              <a:t>(lists) 	</a:t>
            </a:r>
            <a:endParaRPr lang="zh-CN" altLang="en-US">
              <a:latin typeface="黑体" panose="02010609060101010101" pitchFamily="49" charset="-122"/>
              <a:ea typeface="黑体" panose="02010609060101010101" pitchFamily="49" charset="-122"/>
            </a:endParaRPr>
          </a:p>
        </p:txBody>
      </p:sp>
      <p:sp>
        <p:nvSpPr>
          <p:cNvPr id="55298" name="内容占位符 2"/>
          <p:cNvSpPr>
            <a:spLocks noGrp="1"/>
          </p:cNvSpPr>
          <p:nvPr>
            <p:ph idx="1"/>
          </p:nvPr>
        </p:nvSpPr>
        <p:spPr>
          <a:xfrm>
            <a:off x="838200" y="1550988"/>
            <a:ext cx="10515600" cy="4351337"/>
          </a:xfrm>
        </p:spPr>
        <p:txBody>
          <a:bodyPr/>
          <a:lstStyle/>
          <a:p>
            <a:r>
              <a:rPr lang="zh-CN" altLang="en-US" sz="3200">
                <a:latin typeface="Arial" panose="020B0604020202090204" pitchFamily="34" charset="0"/>
                <a:ea typeface="黑体" panose="02010609060101010101" pitchFamily="49" charset="-122"/>
                <a:cs typeface="Arial" panose="020B0604020202090204" pitchFamily="34" charset="0"/>
              </a:rPr>
              <a:t>包含相同类型的元素序列</a:t>
            </a:r>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zh-CN" altLang="en-US" sz="3200">
                <a:latin typeface="Arial" panose="020B0604020202090204" pitchFamily="34" charset="0"/>
                <a:ea typeface="黑体" panose="02010609060101010101" pitchFamily="49" charset="-122"/>
                <a:cs typeface="Arial" panose="020B0604020202090204" pitchFamily="34" charset="0"/>
              </a:rPr>
              <a:t>表中元素用“</a:t>
            </a:r>
            <a:r>
              <a:rPr lang="en-US" altLang="zh-CN" sz="3200">
                <a:latin typeface="Arial" panose="020B0604020202090204" pitchFamily="34" charset="0"/>
                <a:ea typeface="黑体" panose="02010609060101010101" pitchFamily="49" charset="-122"/>
                <a:cs typeface="Arial" panose="020B0604020202090204" pitchFamily="34" charset="0"/>
              </a:rPr>
              <a:t>,</a:t>
            </a:r>
            <a:r>
              <a:rPr lang="zh-CN" altLang="en-US" sz="3200">
                <a:latin typeface="Arial" panose="020B0604020202090204" pitchFamily="34" charset="0"/>
                <a:ea typeface="黑体" panose="02010609060101010101" pitchFamily="49" charset="-122"/>
                <a:cs typeface="Arial" panose="020B0604020202090204" pitchFamily="34" charset="0"/>
              </a:rPr>
              <a:t>”分隔，整个表用</a:t>
            </a:r>
            <a:r>
              <a:rPr lang="en-US" altLang="zh-CN" sz="3200">
                <a:latin typeface="Arial" panose="020B0604020202090204" pitchFamily="34" charset="0"/>
                <a:ea typeface="黑体" panose="02010609060101010101" pitchFamily="49" charset="-122"/>
                <a:cs typeface="Arial" panose="020B0604020202090204" pitchFamily="34" charset="0"/>
              </a:rPr>
              <a:t>[ ]</a:t>
            </a:r>
            <a:r>
              <a:rPr lang="zh-CN" altLang="en-US" sz="3200">
                <a:latin typeface="Arial" panose="020B0604020202090204" pitchFamily="34" charset="0"/>
                <a:ea typeface="黑体" panose="02010609060101010101" pitchFamily="49" charset="-122"/>
                <a:cs typeface="Arial" panose="020B0604020202090204" pitchFamily="34" charset="0"/>
              </a:rPr>
              <a:t>括起来</a:t>
            </a:r>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zh-CN" altLang="en-US" sz="3200">
                <a:latin typeface="Arial" panose="020B0604020202090204" pitchFamily="34" charset="0"/>
                <a:ea typeface="黑体" panose="02010609060101010101" pitchFamily="49" charset="-122"/>
                <a:cs typeface="Arial" panose="020B0604020202090204" pitchFamily="34" charset="0"/>
              </a:rPr>
              <a:t>空表：</a:t>
            </a:r>
            <a:r>
              <a:rPr lang="en-US" altLang="zh-CN" sz="3200">
                <a:latin typeface="Arial" panose="020B0604020202090204" pitchFamily="34" charset="0"/>
                <a:ea typeface="黑体" panose="02010609060101010101" pitchFamily="49" charset="-122"/>
                <a:cs typeface="Arial" panose="020B0604020202090204" pitchFamily="34" charset="0"/>
              </a:rPr>
              <a:t>[</a:t>
            </a:r>
            <a:r>
              <a:rPr lang="zh-CN" altLang="en-US" sz="3200">
                <a:latin typeface="Arial" panose="020B0604020202090204" pitchFamily="34" charset="0"/>
                <a:ea typeface="黑体" panose="02010609060101010101" pitchFamily="49" charset="-122"/>
                <a:cs typeface="Arial" panose="020B0604020202090204" pitchFamily="34" charset="0"/>
              </a:rPr>
              <a:t> </a:t>
            </a:r>
            <a:r>
              <a:rPr lang="en-US" altLang="zh-CN" sz="3200">
                <a:latin typeface="Arial" panose="020B0604020202090204" pitchFamily="34" charset="0"/>
                <a:ea typeface="黑体" panose="02010609060101010101" pitchFamily="49" charset="-122"/>
                <a:cs typeface="Arial" panose="020B0604020202090204" pitchFamily="34" charset="0"/>
              </a:rPr>
              <a:t>]</a:t>
            </a:r>
            <a:r>
              <a:rPr lang="zh-CN" altLang="en-US" sz="3200">
                <a:latin typeface="Arial" panose="020B0604020202090204" pitchFamily="34" charset="0"/>
                <a:ea typeface="黑体" panose="02010609060101010101" pitchFamily="49" charset="-122"/>
                <a:cs typeface="Arial" panose="020B0604020202090204" pitchFamily="34" charset="0"/>
              </a:rPr>
              <a:t>或</a:t>
            </a:r>
            <a:r>
              <a:rPr lang="en-US" altLang="zh-CN" sz="3200">
                <a:latin typeface="Arial" panose="020B0604020202090204" pitchFamily="34" charset="0"/>
                <a:ea typeface="黑体" panose="02010609060101010101" pitchFamily="49" charset="-122"/>
                <a:cs typeface="Arial" panose="020B0604020202090204" pitchFamily="34" charset="0"/>
              </a:rPr>
              <a:t>nil</a:t>
            </a:r>
          </a:p>
          <a:p>
            <a:r>
              <a:rPr lang="zh-CN" altLang="en-US" sz="3200">
                <a:latin typeface="Arial" panose="020B0604020202090204" pitchFamily="34" charset="0"/>
                <a:ea typeface="黑体" panose="02010609060101010101" pitchFamily="49" charset="-122"/>
                <a:cs typeface="Arial" panose="020B0604020202090204" pitchFamily="34" charset="0"/>
              </a:rPr>
              <a:t>表的类型表达式取决于表的元素类型，写作：</a:t>
            </a:r>
            <a:br>
              <a:rPr lang="en-US" altLang="zh-CN" sz="3200">
                <a:latin typeface="Arial" panose="020B0604020202090204" pitchFamily="34" charset="0"/>
                <a:ea typeface="黑体" panose="02010609060101010101" pitchFamily="49" charset="-122"/>
                <a:cs typeface="Arial" panose="020B0604020202090204" pitchFamily="34" charset="0"/>
              </a:rPr>
            </a:br>
            <a:r>
              <a:rPr lang="en-US" altLang="zh-CN" sz="3200">
                <a:latin typeface="Arial" panose="020B0604020202090204" pitchFamily="34" charset="0"/>
                <a:ea typeface="黑体" panose="02010609060101010101" pitchFamily="49" charset="-122"/>
                <a:cs typeface="Arial" panose="020B0604020202090204" pitchFamily="34" charset="0"/>
              </a:rPr>
              <a:t>	&lt;</a:t>
            </a:r>
            <a:r>
              <a:rPr lang="zh-CN" altLang="en-US" sz="3200">
                <a:latin typeface="Arial" panose="020B0604020202090204" pitchFamily="34" charset="0"/>
                <a:ea typeface="黑体" panose="02010609060101010101" pitchFamily="49" charset="-122"/>
                <a:cs typeface="Arial" panose="020B0604020202090204" pitchFamily="34" charset="0"/>
              </a:rPr>
              <a:t>元素类型</a:t>
            </a:r>
            <a:r>
              <a:rPr lang="en-US" altLang="zh-CN" sz="3200">
                <a:latin typeface="Arial" panose="020B0604020202090204" pitchFamily="34" charset="0"/>
                <a:ea typeface="黑体" panose="02010609060101010101" pitchFamily="49" charset="-122"/>
                <a:cs typeface="Arial" panose="020B0604020202090204" pitchFamily="34" charset="0"/>
              </a:rPr>
              <a:t>&gt;</a:t>
            </a:r>
            <a:r>
              <a:rPr lang="zh-CN" altLang="en-US" sz="3200">
                <a:latin typeface="Arial" panose="020B0604020202090204" pitchFamily="34" charset="0"/>
                <a:ea typeface="黑体" panose="02010609060101010101" pitchFamily="49" charset="-122"/>
                <a:cs typeface="Arial" panose="020B0604020202090204" pitchFamily="34" charset="0"/>
              </a:rPr>
              <a:t> </a:t>
            </a:r>
            <a:r>
              <a:rPr lang="en-US" altLang="zh-CN" sz="3200">
                <a:latin typeface="Arial" panose="020B0604020202090204" pitchFamily="34" charset="0"/>
                <a:ea typeface="黑体" panose="02010609060101010101" pitchFamily="49" charset="-122"/>
                <a:cs typeface="Arial" panose="020B0604020202090204" pitchFamily="34" charset="0"/>
              </a:rPr>
              <a:t>list</a:t>
            </a:r>
          </a:p>
          <a:p>
            <a:pPr>
              <a:buFont typeface="Arial" panose="020B0604020202090204" pitchFamily="34" charset="0"/>
              <a:buNone/>
            </a:pPr>
            <a:r>
              <a:rPr lang="en-US" altLang="zh-CN" sz="3200">
                <a:latin typeface="Arial" panose="020B0604020202090204" pitchFamily="34" charset="0"/>
                <a:ea typeface="黑体" panose="02010609060101010101" pitchFamily="49" charset="-122"/>
                <a:cs typeface="Arial" panose="020B0604020202090204" pitchFamily="34" charset="0"/>
              </a:rPr>
              <a:t>	</a:t>
            </a:r>
            <a:r>
              <a:rPr lang="zh-CN" altLang="en-US" sz="3200">
                <a:latin typeface="Arial" panose="020B0604020202090204" pitchFamily="34" charset="0"/>
                <a:ea typeface="黑体" panose="02010609060101010101" pitchFamily="49" charset="-122"/>
                <a:cs typeface="Arial" panose="020B0604020202090204" pitchFamily="34" charset="0"/>
              </a:rPr>
              <a:t>如：</a:t>
            </a:r>
            <a:r>
              <a:rPr lang="en-US" altLang="zh-CN" sz="3200">
                <a:latin typeface="Arial" panose="020B0604020202090204" pitchFamily="34" charset="0"/>
                <a:ea typeface="黑体" panose="02010609060101010101" pitchFamily="49" charset="-122"/>
                <a:cs typeface="Arial" panose="020B0604020202090204" pitchFamily="34" charset="0"/>
              </a:rPr>
              <a:t> int list, (int -&gt; int) list</a:t>
            </a:r>
          </a:p>
          <a:p>
            <a:r>
              <a:rPr lang="zh-CN" altLang="en-US" sz="3200">
                <a:latin typeface="Arial" panose="020B0604020202090204" pitchFamily="34" charset="0"/>
                <a:ea typeface="黑体" panose="02010609060101010101" pitchFamily="49" charset="-122"/>
                <a:cs typeface="Arial" panose="020B0604020202090204" pitchFamily="34" charset="0"/>
              </a:rPr>
              <a:t>表可以嵌套</a:t>
            </a:r>
            <a:endParaRPr lang="en-US" altLang="zh-CN" sz="3200">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r>
              <a:rPr lang="en-US" altLang="zh-CN" sz="1600">
                <a:latin typeface="Arial" panose="020B0604020202090204" pitchFamily="34" charset="0"/>
                <a:ea typeface="黑体" panose="02010609060101010101" pitchFamily="49" charset="-122"/>
                <a:cs typeface="Arial" panose="020B0604020202090204" pitchFamily="34" charset="0"/>
              </a:rPr>
              <a:t>	</a:t>
            </a:r>
            <a:endParaRPr lang="en-US" altLang="zh-CN" sz="1000">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r>
              <a:rPr lang="en-US" altLang="zh-CN" sz="3200">
                <a:latin typeface="Arial" panose="020B0604020202090204" pitchFamily="34" charset="0"/>
                <a:ea typeface="黑体" panose="02010609060101010101" pitchFamily="49" charset="-122"/>
                <a:cs typeface="Arial" panose="020B0604020202090204" pitchFamily="34" charset="0"/>
              </a:rPr>
              <a:t>	</a:t>
            </a:r>
            <a:r>
              <a:rPr lang="zh-CN" altLang="en-US" sz="3200">
                <a:latin typeface="Arial" panose="020B0604020202090204" pitchFamily="34" charset="0"/>
                <a:ea typeface="黑体" panose="02010609060101010101" pitchFamily="49" charset="-122"/>
                <a:cs typeface="Arial" panose="020B0604020202090204" pitchFamily="34" charset="0"/>
              </a:rPr>
              <a:t>如</a:t>
            </a:r>
            <a:r>
              <a:rPr lang="en-US" altLang="zh-CN" sz="3200">
                <a:latin typeface="Arial" panose="020B0604020202090204" pitchFamily="34" charset="0"/>
                <a:ea typeface="黑体" panose="02010609060101010101" pitchFamily="49" charset="-122"/>
                <a:cs typeface="Arial" panose="020B0604020202090204" pitchFamily="34" charset="0"/>
              </a:rPr>
              <a:t>: [1,2,3] : int list 		[“</a:t>
            </a:r>
            <a:r>
              <a:rPr lang="zh-CN" altLang="en-US" sz="3200">
                <a:latin typeface="Arial" panose="020B0604020202090204" pitchFamily="34" charset="0"/>
                <a:ea typeface="黑体" panose="02010609060101010101" pitchFamily="49" charset="-122"/>
                <a:cs typeface="Arial" panose="020B0604020202090204" pitchFamily="34" charset="0"/>
              </a:rPr>
              <a:t>张三</a:t>
            </a:r>
            <a:r>
              <a:rPr lang="en-US" altLang="zh-CN" sz="3200">
                <a:latin typeface="Arial" panose="020B0604020202090204" pitchFamily="34" charset="0"/>
                <a:ea typeface="黑体" panose="02010609060101010101" pitchFamily="49" charset="-122"/>
                <a:cs typeface="Arial" panose="020B0604020202090204" pitchFamily="34" charset="0"/>
              </a:rPr>
              <a:t>”, “</a:t>
            </a:r>
            <a:r>
              <a:rPr lang="zh-CN" altLang="en-US" sz="3200">
                <a:latin typeface="Arial" panose="020B0604020202090204" pitchFamily="34" charset="0"/>
                <a:ea typeface="黑体" panose="02010609060101010101" pitchFamily="49" charset="-122"/>
                <a:cs typeface="Arial" panose="020B0604020202090204" pitchFamily="34" charset="0"/>
              </a:rPr>
              <a:t>李四</a:t>
            </a:r>
            <a:r>
              <a:rPr lang="en-US" altLang="zh-CN" sz="3200">
                <a:latin typeface="Arial" panose="020B0604020202090204" pitchFamily="34" charset="0"/>
                <a:ea typeface="黑体" panose="02010609060101010101" pitchFamily="49" charset="-122"/>
                <a:cs typeface="Arial" panose="020B0604020202090204" pitchFamily="34" charset="0"/>
              </a:rPr>
              <a:t>”]: string list</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a:xfrm>
            <a:off x="639014" y="157162"/>
            <a:ext cx="9753601" cy="1668463"/>
          </a:xfrm>
        </p:spPr>
        <p:txBody>
          <a:bodyPr/>
          <a:lstStyle/>
          <a:p>
            <a:pPr eaLnBrk="1" hangingPunct="1"/>
            <a:r>
              <a:rPr lang="zh-CN" altLang="en-US" dirty="0">
                <a:latin typeface="黑体" panose="02010609060101010101" pitchFamily="49" charset="-122"/>
                <a:ea typeface="黑体" panose="02010609060101010101" pitchFamily="49" charset="-122"/>
              </a:rPr>
              <a:t>元组</a:t>
            </a:r>
            <a:r>
              <a:rPr lang="en-US" altLang="zh-CN" dirty="0">
                <a:latin typeface="Arial" panose="020B0604020202090204" pitchFamily="34" charset="0"/>
                <a:ea typeface="黑体" panose="02010609060101010101" pitchFamily="49" charset="-122"/>
                <a:cs typeface="Arial" panose="020B0604020202090204" pitchFamily="34" charset="0"/>
              </a:rPr>
              <a:t>(tuples) 	</a:t>
            </a:r>
            <a:endParaRPr lang="zh-CN" altLang="en-US" dirty="0">
              <a:latin typeface="黑体" panose="02010609060101010101" pitchFamily="49" charset="-122"/>
              <a:ea typeface="黑体" panose="02010609060101010101" pitchFamily="49" charset="-122"/>
            </a:endParaRPr>
          </a:p>
        </p:txBody>
      </p:sp>
      <p:sp>
        <p:nvSpPr>
          <p:cNvPr id="56322" name="内容占位符 2"/>
          <p:cNvSpPr>
            <a:spLocks noGrp="1"/>
          </p:cNvSpPr>
          <p:nvPr>
            <p:ph idx="1"/>
          </p:nvPr>
        </p:nvSpPr>
        <p:spPr>
          <a:xfrm>
            <a:off x="838200" y="1825625"/>
            <a:ext cx="11117263" cy="4351338"/>
          </a:xfrm>
        </p:spPr>
        <p:txBody>
          <a:bodyPr/>
          <a:lstStyle/>
          <a:p>
            <a:r>
              <a:rPr lang="zh-CN" altLang="en-US" sz="3200">
                <a:latin typeface="Arial" panose="020B0604020202090204" pitchFamily="34" charset="0"/>
                <a:ea typeface="黑体" panose="02010609060101010101" pitchFamily="49" charset="-122"/>
                <a:cs typeface="Arial" panose="020B0604020202090204" pitchFamily="34" charset="0"/>
              </a:rPr>
              <a:t>包含任意类型数据元素的定长序列</a:t>
            </a:r>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zh-CN" altLang="en-US" sz="3200">
                <a:latin typeface="Arial" panose="020B0604020202090204" pitchFamily="34" charset="0"/>
                <a:ea typeface="黑体" panose="02010609060101010101" pitchFamily="49" charset="-122"/>
                <a:cs typeface="Arial" panose="020B0604020202090204" pitchFamily="34" charset="0"/>
              </a:rPr>
              <a:t>类型表达式：每个元素的类型用*间隔并排列在一起</a:t>
            </a:r>
            <a:endParaRPr lang="en-US" altLang="zh-CN" sz="3200">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r>
              <a:rPr lang="en-US" altLang="zh-CN" sz="3200">
                <a:latin typeface="Arial" panose="020B0604020202090204" pitchFamily="34" charset="0"/>
                <a:ea typeface="黑体" panose="02010609060101010101" pitchFamily="49" charset="-122"/>
                <a:cs typeface="Arial" panose="020B0604020202090204" pitchFamily="34" charset="0"/>
              </a:rPr>
              <a:t>	</a:t>
            </a:r>
            <a:r>
              <a:rPr lang="zh-CN" altLang="en-US" sz="3200">
                <a:latin typeface="Arial" panose="020B0604020202090204" pitchFamily="34" charset="0"/>
                <a:ea typeface="黑体" panose="02010609060101010101" pitchFamily="49" charset="-122"/>
                <a:cs typeface="Arial" panose="020B0604020202090204" pitchFamily="34" charset="0"/>
              </a:rPr>
              <a:t>如：</a:t>
            </a:r>
            <a:r>
              <a:rPr lang="en-US" altLang="zh-CN" sz="3200">
                <a:latin typeface="Arial" panose="020B0604020202090204" pitchFamily="34" charset="0"/>
                <a:ea typeface="黑体" panose="02010609060101010101" pitchFamily="49" charset="-122"/>
                <a:cs typeface="Arial" panose="020B0604020202090204" pitchFamily="34" charset="0"/>
              </a:rPr>
              <a:t> int * int, int * int * real</a:t>
            </a:r>
          </a:p>
          <a:p>
            <a:r>
              <a:rPr lang="zh-CN" altLang="en-US" sz="3200">
                <a:latin typeface="Arial" panose="020B0604020202090204" pitchFamily="34" charset="0"/>
                <a:ea typeface="黑体" panose="02010609060101010101" pitchFamily="49" charset="-122"/>
                <a:cs typeface="Arial" panose="020B0604020202090204" pitchFamily="34" charset="0"/>
              </a:rPr>
              <a:t>圆括号中用逗号分隔的数据元素，允许嵌套</a:t>
            </a:r>
            <a:endParaRPr lang="en-US" altLang="zh-CN" sz="3200">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r>
              <a:rPr lang="en-US" altLang="zh-CN" sz="3200">
                <a:latin typeface="Arial" panose="020B0604020202090204" pitchFamily="34" charset="0"/>
                <a:ea typeface="黑体" panose="02010609060101010101" pitchFamily="49" charset="-122"/>
                <a:cs typeface="Arial" panose="020B0604020202090204" pitchFamily="34" charset="0"/>
              </a:rPr>
              <a:t>	</a:t>
            </a:r>
            <a:r>
              <a:rPr lang="zh-CN" altLang="en-US" sz="3200">
                <a:latin typeface="Arial" panose="020B0604020202090204" pitchFamily="34" charset="0"/>
                <a:ea typeface="黑体" panose="02010609060101010101" pitchFamily="49" charset="-122"/>
                <a:cs typeface="Arial" panose="020B0604020202090204" pitchFamily="34" charset="0"/>
              </a:rPr>
              <a:t>如</a:t>
            </a:r>
            <a:r>
              <a:rPr lang="en-US" altLang="zh-CN" sz="3200">
                <a:latin typeface="Arial" panose="020B0604020202090204" pitchFamily="34" charset="0"/>
                <a:ea typeface="黑体" panose="02010609060101010101" pitchFamily="49" charset="-122"/>
                <a:cs typeface="Arial" panose="020B0604020202090204" pitchFamily="34" charset="0"/>
              </a:rPr>
              <a:t>: </a:t>
            </a: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a:t>
            </a:r>
            <a:r>
              <a:rPr lang="zh-CN" altLang="en-US"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张三</a:t>
            </a: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 “</a:t>
            </a:r>
            <a:r>
              <a:rPr lang="zh-CN" altLang="en-US"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男</a:t>
            </a: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 19, 1.75)</a:t>
            </a:r>
          </a:p>
          <a:p>
            <a:pPr>
              <a:buFont typeface="Arial" panose="020B0604020202090204" pitchFamily="34" charset="0"/>
              <a:buNone/>
            </a:pP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	</a:t>
            </a:r>
            <a:r>
              <a:rPr lang="zh-CN" altLang="en-US"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     </a:t>
            </a: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a:t>
            </a:r>
            <a:r>
              <a:rPr lang="zh-CN" altLang="en-US"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赵</a:t>
            </a: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a:t>
            </a:r>
            <a:r>
              <a:rPr lang="zh-CN" altLang="en-US"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子昂</a:t>
            </a: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a:t>
            </a:r>
            <a:r>
              <a:rPr lang="zh-CN" altLang="en-US"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a:t>
            </a: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21, 1.81), ((“</a:t>
            </a:r>
            <a:r>
              <a:rPr lang="zh-CN" altLang="en-US"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张</a:t>
            </a: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 “</a:t>
            </a:r>
            <a:r>
              <a:rPr lang="zh-CN" altLang="en-US"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文艺</a:t>
            </a:r>
            <a:r>
              <a:rPr lang="en-US" altLang="zh-CN" sz="3200">
                <a:latin typeface="Arial" panose="020B0604020202090204" pitchFamily="34" charset="0"/>
                <a:ea typeface="黑体" panose="02010609060101010101" pitchFamily="49" charset="-122"/>
                <a:cs typeface="Arial" panose="020B0604020202090204" pitchFamily="34" charset="0"/>
                <a:sym typeface="Wingdings" panose="05000000000000000000" pitchFamily="2" charset="2"/>
              </a:rPr>
              <a:t>”), 20, 1.69)]</a:t>
            </a:r>
            <a:endParaRPr lang="zh-CN" altLang="en-US" sz="3200">
              <a:latin typeface="Arial" panose="020B0604020202090204" pitchFamily="34" charset="0"/>
              <a:ea typeface="黑体" panose="02010609060101010101" pitchFamily="49" charset="-122"/>
              <a:cs typeface="Arial" panose="020B0604020202090204" pitchFamily="34" charset="0"/>
            </a:endParaRPr>
          </a:p>
        </p:txBody>
      </p:sp>
      <p:sp>
        <p:nvSpPr>
          <p:cNvPr id="4" name="矩形 3"/>
          <p:cNvSpPr>
            <a:spLocks noChangeArrowheads="1"/>
          </p:cNvSpPr>
          <p:nvPr/>
        </p:nvSpPr>
        <p:spPr bwMode="auto">
          <a:xfrm>
            <a:off x="2368550" y="5592763"/>
            <a:ext cx="5964238" cy="584200"/>
          </a:xfrm>
          <a:prstGeom prst="rect">
            <a:avLst/>
          </a:prstGeom>
          <a:noFill/>
          <a:ln>
            <a:noFill/>
          </a:ln>
        </p:spPr>
        <p:txBody>
          <a:bodyPr wrap="none">
            <a:spAutoFit/>
          </a:bodyPr>
          <a:lstStyle>
            <a:lvl1pPr marL="457200" indent="-4572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marL="457200" lvl="1" indent="0">
              <a:lnSpc>
                <a:spcPct val="100000"/>
              </a:lnSpc>
              <a:spcBef>
                <a:spcPct val="0"/>
              </a:spcBef>
              <a:buFont typeface="Arial" panose="020B0604020202090204" pitchFamily="34" charset="0"/>
              <a:buNone/>
              <a:defRPr/>
            </a:pPr>
            <a:r>
              <a:rPr lang="en-US" altLang="zh-CN" sz="3200" b="1" dirty="0">
                <a:solidFill>
                  <a:srgbClr val="0066FF"/>
                </a:solidFill>
                <a:latin typeface="+mn-lt"/>
                <a:ea typeface="黑体" panose="02010609060101010101" pitchFamily="49" charset="-122"/>
              </a:rPr>
              <a:t>((string * string) * </a:t>
            </a:r>
            <a:r>
              <a:rPr lang="en-US" altLang="zh-CN" sz="3200" b="1" dirty="0" err="1">
                <a:solidFill>
                  <a:srgbClr val="0066FF"/>
                </a:solidFill>
                <a:latin typeface="+mn-lt"/>
                <a:ea typeface="黑体" panose="02010609060101010101" pitchFamily="49" charset="-122"/>
              </a:rPr>
              <a:t>int</a:t>
            </a:r>
            <a:r>
              <a:rPr lang="en-US" altLang="zh-CN" sz="3200" b="1" dirty="0">
                <a:solidFill>
                  <a:srgbClr val="0066FF"/>
                </a:solidFill>
                <a:latin typeface="+mn-lt"/>
                <a:ea typeface="黑体" panose="02010609060101010101" pitchFamily="49" charset="-122"/>
              </a:rPr>
              <a:t> * real) list</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p:cNvSpPr>
          <p:nvPr>
            <p:ph type="title"/>
          </p:nvPr>
        </p:nvSpPr>
        <p:spPr>
          <a:xfrm>
            <a:off x="838200" y="273050"/>
            <a:ext cx="10515600" cy="1325563"/>
          </a:xfrm>
        </p:spPr>
        <p:txBody>
          <a:bodyPr/>
          <a:lstStyle/>
          <a:p>
            <a:pPr eaLnBrk="1" hangingPunct="1"/>
            <a:r>
              <a:rPr lang="zh-CN" altLang="en-US">
                <a:latin typeface="黑体" panose="02010609060101010101" pitchFamily="49" charset="-122"/>
                <a:ea typeface="黑体" panose="02010609060101010101" pitchFamily="49" charset="-122"/>
              </a:rPr>
              <a:t>记录</a:t>
            </a:r>
            <a:r>
              <a:rPr lang="en-US" altLang="zh-CN">
                <a:latin typeface="Arial" panose="020B0604020202090204" pitchFamily="34" charset="0"/>
                <a:ea typeface="黑体" panose="02010609060101010101" pitchFamily="49" charset="-122"/>
                <a:cs typeface="Arial" panose="020B0604020202090204" pitchFamily="34" charset="0"/>
              </a:rPr>
              <a:t>(record) 	</a:t>
            </a:r>
            <a:endParaRPr lang="zh-CN" altLang="en-US">
              <a:latin typeface="黑体" panose="02010609060101010101" pitchFamily="49" charset="-122"/>
              <a:ea typeface="黑体" panose="02010609060101010101" pitchFamily="49" charset="-122"/>
            </a:endParaRPr>
          </a:p>
        </p:txBody>
      </p:sp>
      <p:sp>
        <p:nvSpPr>
          <p:cNvPr id="57346" name="内容占位符 2"/>
          <p:cNvSpPr>
            <a:spLocks noGrp="1"/>
          </p:cNvSpPr>
          <p:nvPr>
            <p:ph idx="1"/>
          </p:nvPr>
        </p:nvSpPr>
        <p:spPr>
          <a:xfrm>
            <a:off x="838200" y="1598613"/>
            <a:ext cx="11117263" cy="2584450"/>
          </a:xfrm>
        </p:spPr>
        <p:txBody>
          <a:bodyPr/>
          <a:lstStyle/>
          <a:p>
            <a:r>
              <a:rPr lang="zh-CN" altLang="en-US" sz="3200">
                <a:latin typeface="Arial" panose="020B0604020202090204" pitchFamily="34" charset="0"/>
                <a:ea typeface="黑体" panose="02010609060101010101" pitchFamily="49" charset="-122"/>
                <a:cs typeface="Arial" panose="020B0604020202090204" pitchFamily="34" charset="0"/>
              </a:rPr>
              <a:t>类似</a:t>
            </a:r>
            <a:r>
              <a:rPr lang="en-US" altLang="zh-CN" sz="3200">
                <a:latin typeface="Arial" panose="020B0604020202090204" pitchFamily="34" charset="0"/>
                <a:ea typeface="黑体" panose="02010609060101010101" pitchFamily="49" charset="-122"/>
                <a:cs typeface="Arial" panose="020B0604020202090204" pitchFamily="34" charset="0"/>
              </a:rPr>
              <a:t>C</a:t>
            </a:r>
            <a:r>
              <a:rPr lang="zh-CN" altLang="en-US" sz="3200">
                <a:latin typeface="Arial" panose="020B0604020202090204" pitchFamily="34" charset="0"/>
                <a:ea typeface="黑体" panose="02010609060101010101" pitchFamily="49" charset="-122"/>
                <a:cs typeface="Arial" panose="020B0604020202090204" pitchFamily="34" charset="0"/>
              </a:rPr>
              <a:t>中的结构类型，可以包含不同类型的元素</a:t>
            </a:r>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zh-CN" altLang="en-US" sz="3200">
                <a:latin typeface="Arial" panose="020B0604020202090204" pitchFamily="34" charset="0"/>
                <a:ea typeface="黑体" panose="02010609060101010101" pitchFamily="49" charset="-122"/>
                <a:cs typeface="Arial" panose="020B0604020202090204" pitchFamily="34" charset="0"/>
              </a:rPr>
              <a:t>每个元素有个名字</a:t>
            </a:r>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zh-CN" altLang="en-US" sz="3200">
                <a:latin typeface="Arial" panose="020B0604020202090204" pitchFamily="34" charset="0"/>
                <a:ea typeface="黑体" panose="02010609060101010101" pitchFamily="49" charset="-122"/>
                <a:cs typeface="Arial" panose="020B0604020202090204" pitchFamily="34" charset="0"/>
              </a:rPr>
              <a:t>记录的值和类型的写法都用</a:t>
            </a:r>
            <a:r>
              <a:rPr lang="en-US" altLang="zh-CN" sz="3200">
                <a:latin typeface="Arial" panose="020B0604020202090204" pitchFamily="34" charset="0"/>
                <a:ea typeface="黑体" panose="02010609060101010101" pitchFamily="49" charset="-122"/>
                <a:cs typeface="Arial" panose="020B0604020202090204" pitchFamily="34" charset="0"/>
              </a:rPr>
              <a:t>{</a:t>
            </a:r>
            <a:r>
              <a:rPr lang="zh-CN" altLang="en-US" sz="3200">
                <a:latin typeface="Arial" panose="020B0604020202090204" pitchFamily="34" charset="0"/>
                <a:ea typeface="黑体" panose="02010609060101010101" pitchFamily="49" charset="-122"/>
                <a:cs typeface="Arial" panose="020B0604020202090204" pitchFamily="34" charset="0"/>
              </a:rPr>
              <a:t> </a:t>
            </a:r>
            <a:r>
              <a:rPr lang="en-US" altLang="zh-CN" sz="3200">
                <a:latin typeface="Arial" panose="020B0604020202090204" pitchFamily="34" charset="0"/>
                <a:ea typeface="黑体" panose="02010609060101010101" pitchFamily="49" charset="-122"/>
                <a:cs typeface="Arial" panose="020B0604020202090204" pitchFamily="34" charset="0"/>
              </a:rPr>
              <a:t>}</a:t>
            </a:r>
            <a:r>
              <a:rPr lang="zh-CN" altLang="en-US" sz="3200">
                <a:latin typeface="Arial" panose="020B0604020202090204" pitchFamily="34" charset="0"/>
                <a:ea typeface="黑体" panose="02010609060101010101" pitchFamily="49" charset="-122"/>
                <a:cs typeface="Arial" panose="020B0604020202090204" pitchFamily="34" charset="0"/>
              </a:rPr>
              <a:t>括起来</a:t>
            </a:r>
            <a:endParaRPr lang="en-US" altLang="zh-CN" sz="3200">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r>
              <a:rPr lang="en-US" altLang="zh-CN" sz="3200">
                <a:latin typeface="Arial" panose="020B0604020202090204" pitchFamily="34" charset="0"/>
                <a:ea typeface="黑体" panose="02010609060101010101" pitchFamily="49" charset="-122"/>
                <a:cs typeface="Arial" panose="020B0604020202090204" pitchFamily="34" charset="0"/>
              </a:rPr>
              <a:t>	</a:t>
            </a:r>
            <a:r>
              <a:rPr lang="zh-CN" altLang="en-US" sz="3200">
                <a:latin typeface="Arial" panose="020B0604020202090204" pitchFamily="34" charset="0"/>
                <a:ea typeface="黑体" panose="02010609060101010101" pitchFamily="49" charset="-122"/>
                <a:cs typeface="Arial" panose="020B0604020202090204" pitchFamily="34" charset="0"/>
              </a:rPr>
              <a:t>如：</a:t>
            </a:r>
            <a:r>
              <a:rPr lang="en-US" altLang="zh-CN" sz="3200">
                <a:latin typeface="Arial" panose="020B0604020202090204" pitchFamily="34" charset="0"/>
                <a:ea typeface="黑体" panose="02010609060101010101" pitchFamily="49" charset="-122"/>
                <a:cs typeface="Arial" panose="020B0604020202090204" pitchFamily="34" charset="0"/>
              </a:rPr>
              <a:t> {First_name=“</a:t>
            </a:r>
            <a:r>
              <a:rPr lang="zh-CN" altLang="en-US" sz="3200">
                <a:latin typeface="Arial" panose="020B0604020202090204" pitchFamily="34" charset="0"/>
                <a:ea typeface="黑体" panose="02010609060101010101" pitchFamily="49" charset="-122"/>
                <a:cs typeface="Arial" panose="020B0604020202090204" pitchFamily="34" charset="0"/>
              </a:rPr>
              <a:t>赵</a:t>
            </a:r>
            <a:r>
              <a:rPr lang="en-US" altLang="zh-CN" sz="3200">
                <a:latin typeface="Arial" panose="020B0604020202090204" pitchFamily="34" charset="0"/>
                <a:ea typeface="黑体" panose="02010609060101010101" pitchFamily="49" charset="-122"/>
                <a:cs typeface="Arial" panose="020B0604020202090204" pitchFamily="34" charset="0"/>
              </a:rPr>
              <a:t>”, Last_name=“</a:t>
            </a:r>
            <a:r>
              <a:rPr lang="zh-CN" altLang="en-US" sz="3200">
                <a:latin typeface="Arial" panose="020B0604020202090204" pitchFamily="34" charset="0"/>
                <a:ea typeface="黑体" panose="02010609060101010101" pitchFamily="49" charset="-122"/>
                <a:cs typeface="Arial" panose="020B0604020202090204" pitchFamily="34" charset="0"/>
              </a:rPr>
              <a:t>子昂</a:t>
            </a:r>
            <a:r>
              <a:rPr lang="en-US" altLang="zh-CN" sz="3200">
                <a:latin typeface="Arial" panose="020B0604020202090204" pitchFamily="34" charset="0"/>
                <a:ea typeface="黑体" panose="02010609060101010101" pitchFamily="49" charset="-122"/>
                <a:cs typeface="Arial" panose="020B0604020202090204" pitchFamily="34" charset="0"/>
              </a:rPr>
              <a:t>”}</a:t>
            </a:r>
          </a:p>
        </p:txBody>
      </p:sp>
      <p:sp>
        <p:nvSpPr>
          <p:cNvPr id="4" name="矩形 3"/>
          <p:cNvSpPr>
            <a:spLocks noChangeArrowheads="1"/>
          </p:cNvSpPr>
          <p:nvPr/>
        </p:nvSpPr>
        <p:spPr bwMode="auto">
          <a:xfrm>
            <a:off x="937310" y="4200148"/>
            <a:ext cx="7335838"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pPr>
            <a:r>
              <a:rPr lang="zh-CN" altLang="en-US" sz="4000" b="1" dirty="0">
                <a:solidFill>
                  <a:srgbClr val="FF0000"/>
                </a:solidFill>
                <a:latin typeface="黑体" panose="02010609060101010101" pitchFamily="49" charset="-122"/>
                <a:ea typeface="黑体" panose="02010609060101010101" pitchFamily="49" charset="-122"/>
              </a:rPr>
              <a:t>元组、列表、记录的异同点？</a:t>
            </a:r>
            <a:endParaRPr lang="en-US" altLang="zh-CN" sz="4000" b="1" dirty="0">
              <a:solidFill>
                <a:srgbClr val="FF0000"/>
              </a:solidFill>
              <a:latin typeface="黑体" panose="02010609060101010101" pitchFamily="49" charset="-122"/>
              <a:ea typeface="黑体" panose="02010609060101010101" pitchFamily="49" charset="-122"/>
            </a:endParaRPr>
          </a:p>
          <a:p>
            <a:pPr lvl="1">
              <a:lnSpc>
                <a:spcPct val="100000"/>
              </a:lnSpc>
              <a:spcBef>
                <a:spcPct val="0"/>
              </a:spcBef>
            </a:pPr>
            <a:r>
              <a:rPr lang="zh-CN" altLang="en-US" sz="3200" b="1" dirty="0">
                <a:solidFill>
                  <a:srgbClr val="FF0000"/>
                </a:solidFill>
                <a:latin typeface="黑体" panose="02010609060101010101" pitchFamily="49" charset="-122"/>
                <a:ea typeface="黑体" panose="02010609060101010101" pitchFamily="49" charset="-122"/>
              </a:rPr>
              <a:t>符  号： </a:t>
            </a:r>
            <a:endParaRPr lang="en-US" altLang="zh-CN" sz="3200" b="1" dirty="0">
              <a:solidFill>
                <a:srgbClr val="FF0000"/>
              </a:solidFill>
              <a:latin typeface="黑体" panose="02010609060101010101" pitchFamily="49" charset="-122"/>
              <a:ea typeface="黑体" panose="02010609060101010101" pitchFamily="49" charset="-122"/>
            </a:endParaRPr>
          </a:p>
          <a:p>
            <a:pPr lvl="1">
              <a:lnSpc>
                <a:spcPct val="100000"/>
              </a:lnSpc>
              <a:spcBef>
                <a:spcPct val="0"/>
              </a:spcBef>
            </a:pPr>
            <a:r>
              <a:rPr lang="zh-CN" altLang="en-US" sz="3200" b="1" dirty="0">
                <a:solidFill>
                  <a:srgbClr val="FF0000"/>
                </a:solidFill>
                <a:latin typeface="黑体" panose="02010609060101010101" pitchFamily="49" charset="-122"/>
                <a:ea typeface="黑体" panose="02010609060101010101" pitchFamily="49" charset="-122"/>
              </a:rPr>
              <a:t>元素类型：</a:t>
            </a:r>
            <a:endParaRPr lang="en-US" altLang="zh-CN" sz="3200" b="1" dirty="0">
              <a:solidFill>
                <a:srgbClr val="FF0000"/>
              </a:solidFill>
              <a:latin typeface="黑体" panose="02010609060101010101" pitchFamily="49" charset="-122"/>
              <a:ea typeface="黑体" panose="02010609060101010101" pitchFamily="49" charset="-122"/>
            </a:endParaRPr>
          </a:p>
          <a:p>
            <a:pPr lvl="1">
              <a:lnSpc>
                <a:spcPct val="100000"/>
              </a:lnSpc>
              <a:spcBef>
                <a:spcPct val="0"/>
              </a:spcBef>
            </a:pPr>
            <a:r>
              <a:rPr lang="zh-CN" altLang="en-US" sz="3200" b="1" dirty="0">
                <a:solidFill>
                  <a:srgbClr val="FF0000"/>
                </a:solidFill>
                <a:latin typeface="黑体" panose="02010609060101010101" pitchFamily="49" charset="-122"/>
                <a:ea typeface="黑体" panose="02010609060101010101" pitchFamily="49" charset="-122"/>
              </a:rPr>
              <a:t>长  度：</a:t>
            </a:r>
            <a:endParaRPr lang="en-US" altLang="zh-CN" sz="3200" b="1" dirty="0">
              <a:solidFill>
                <a:srgbClr val="FF0000"/>
              </a:solidFill>
              <a:latin typeface="黑体" panose="02010609060101010101" pitchFamily="49" charset="-122"/>
              <a:ea typeface="黑体" panose="02010609060101010101" pitchFamily="49" charset="-122"/>
            </a:endParaRPr>
          </a:p>
        </p:txBody>
      </p:sp>
      <p:sp>
        <p:nvSpPr>
          <p:cNvPr id="5" name="矩形 4"/>
          <p:cNvSpPr>
            <a:spLocks noChangeArrowheads="1"/>
          </p:cNvSpPr>
          <p:nvPr/>
        </p:nvSpPr>
        <p:spPr bwMode="auto">
          <a:xfrm>
            <a:off x="3715693" y="4816475"/>
            <a:ext cx="740298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lvl="1">
              <a:lnSpc>
                <a:spcPct val="100000"/>
              </a:lnSpc>
              <a:spcBef>
                <a:spcPct val="0"/>
              </a:spcBef>
              <a:buFont typeface="Arial" panose="020B0604020202090204" pitchFamily="34" charset="0"/>
              <a:buNone/>
            </a:pPr>
            <a:r>
              <a:rPr lang="en-US" altLang="zh-CN" sz="3200" b="1" dirty="0">
                <a:solidFill>
                  <a:srgbClr val="FF0000"/>
                </a:solidFill>
                <a:latin typeface="黑体" panose="02010609060101010101" pitchFamily="49" charset="-122"/>
                <a:ea typeface="黑体" panose="02010609060101010101" pitchFamily="49" charset="-122"/>
              </a:rPr>
              <a:t>( ) vs. [ ] vs. { }</a:t>
            </a:r>
          </a:p>
          <a:p>
            <a:pPr lvl="1">
              <a:lnSpc>
                <a:spcPct val="100000"/>
              </a:lnSpc>
              <a:spcBef>
                <a:spcPct val="0"/>
              </a:spcBef>
              <a:buFont typeface="Arial" panose="020B0604020202090204" pitchFamily="34" charset="0"/>
              <a:buNone/>
            </a:pPr>
            <a:r>
              <a:rPr lang="zh-CN" altLang="en-US" sz="3200" b="1" dirty="0">
                <a:solidFill>
                  <a:srgbClr val="FF0000"/>
                </a:solidFill>
                <a:latin typeface="黑体" panose="02010609060101010101" pitchFamily="49" charset="-122"/>
                <a:ea typeface="黑体" panose="02010609060101010101" pitchFamily="49" charset="-122"/>
              </a:rPr>
              <a:t>可以不同 </a:t>
            </a:r>
            <a:r>
              <a:rPr lang="en-US" altLang="zh-CN" sz="3200" b="1" dirty="0">
                <a:solidFill>
                  <a:srgbClr val="FF0000"/>
                </a:solidFill>
                <a:latin typeface="黑体" panose="02010609060101010101" pitchFamily="49" charset="-122"/>
                <a:ea typeface="黑体" panose="02010609060101010101" pitchFamily="49" charset="-122"/>
              </a:rPr>
              <a:t>vs. </a:t>
            </a:r>
            <a:r>
              <a:rPr lang="zh-CN" altLang="en-US" sz="3200" b="1" dirty="0">
                <a:solidFill>
                  <a:srgbClr val="FF0000"/>
                </a:solidFill>
                <a:latin typeface="黑体" panose="02010609060101010101" pitchFamily="49" charset="-122"/>
                <a:ea typeface="黑体" panose="02010609060101010101" pitchFamily="49" charset="-122"/>
              </a:rPr>
              <a:t>必须相同 </a:t>
            </a:r>
            <a:r>
              <a:rPr lang="en-US" altLang="zh-CN" sz="3200" b="1" dirty="0">
                <a:solidFill>
                  <a:srgbClr val="FF0000"/>
                </a:solidFill>
                <a:latin typeface="黑体" panose="02010609060101010101" pitchFamily="49" charset="-122"/>
                <a:ea typeface="黑体" panose="02010609060101010101" pitchFamily="49" charset="-122"/>
              </a:rPr>
              <a:t>vs. </a:t>
            </a:r>
            <a:r>
              <a:rPr lang="zh-CN" altLang="en-US" sz="3200" b="1" dirty="0">
                <a:solidFill>
                  <a:srgbClr val="FF0000"/>
                </a:solidFill>
                <a:latin typeface="黑体" panose="02010609060101010101" pitchFamily="49" charset="-122"/>
                <a:ea typeface="黑体" panose="02010609060101010101" pitchFamily="49" charset="-122"/>
              </a:rPr>
              <a:t>可以不同</a:t>
            </a:r>
            <a:endParaRPr lang="en-US" altLang="zh-CN" sz="3200" b="1" dirty="0">
              <a:solidFill>
                <a:srgbClr val="FF0000"/>
              </a:solidFill>
              <a:latin typeface="黑体" panose="02010609060101010101" pitchFamily="49" charset="-122"/>
              <a:ea typeface="黑体" panose="02010609060101010101" pitchFamily="49" charset="-122"/>
            </a:endParaRPr>
          </a:p>
          <a:p>
            <a:pPr lvl="1">
              <a:lnSpc>
                <a:spcPct val="100000"/>
              </a:lnSpc>
              <a:spcBef>
                <a:spcPct val="0"/>
              </a:spcBef>
              <a:buFont typeface="Arial" panose="020B0604020202090204" pitchFamily="34" charset="0"/>
              <a:buNone/>
            </a:pPr>
            <a:r>
              <a:rPr lang="zh-CN" altLang="en-US" sz="3200" b="1" dirty="0">
                <a:solidFill>
                  <a:srgbClr val="FF0000"/>
                </a:solidFill>
                <a:latin typeface="黑体" panose="02010609060101010101" pitchFamily="49" charset="-122"/>
                <a:ea typeface="黑体" panose="02010609060101010101" pitchFamily="49" charset="-122"/>
              </a:rPr>
              <a:t>定长 </a:t>
            </a:r>
            <a:r>
              <a:rPr lang="en-US" altLang="zh-CN" sz="3200" b="1" dirty="0">
                <a:solidFill>
                  <a:srgbClr val="FF0000"/>
                </a:solidFill>
                <a:latin typeface="黑体" panose="02010609060101010101" pitchFamily="49" charset="-122"/>
                <a:ea typeface="黑体" panose="02010609060101010101" pitchFamily="49" charset="-122"/>
              </a:rPr>
              <a:t>vs. </a:t>
            </a:r>
            <a:r>
              <a:rPr lang="zh-CN" altLang="en-US" sz="3200" b="1" dirty="0">
                <a:solidFill>
                  <a:srgbClr val="FF0000"/>
                </a:solidFill>
                <a:latin typeface="黑体" panose="02010609060101010101" pitchFamily="49" charset="-122"/>
                <a:ea typeface="黑体" panose="02010609060101010101" pitchFamily="49" charset="-122"/>
              </a:rPr>
              <a:t>变长 </a:t>
            </a:r>
            <a:r>
              <a:rPr lang="en-US" altLang="zh-CN" sz="3200" b="1" dirty="0">
                <a:solidFill>
                  <a:srgbClr val="FF0000"/>
                </a:solidFill>
                <a:latin typeface="黑体" panose="02010609060101010101" pitchFamily="49" charset="-122"/>
                <a:ea typeface="黑体" panose="02010609060101010101" pitchFamily="49" charset="-122"/>
              </a:rPr>
              <a:t>vs. </a:t>
            </a:r>
            <a:r>
              <a:rPr lang="zh-CN" altLang="en-US" sz="3200" b="1" dirty="0">
                <a:solidFill>
                  <a:srgbClr val="FF0000"/>
                </a:solidFill>
                <a:latin typeface="黑体" panose="02010609060101010101" pitchFamily="49" charset="-122"/>
                <a:ea typeface="黑体" panose="02010609060101010101" pitchFamily="49" charset="-122"/>
              </a:rPr>
              <a:t>变长</a:t>
            </a:r>
            <a:endParaRPr lang="en-US" altLang="zh-CN" sz="32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p:cNvSpPr>
          <p:nvPr>
            <p:ph type="title"/>
          </p:nvPr>
        </p:nvSpPr>
        <p:spPr>
          <a:xfrm>
            <a:off x="733607" y="0"/>
            <a:ext cx="9753601" cy="1668463"/>
          </a:xfrm>
        </p:spPr>
        <p:txBody>
          <a:bodyPr/>
          <a:lstStyle/>
          <a:p>
            <a:pPr eaLnBrk="1" hangingPunct="1"/>
            <a:r>
              <a:rPr lang="zh-CN" altLang="en-US" dirty="0">
                <a:latin typeface="黑体" panose="02010609060101010101" pitchFamily="49" charset="-122"/>
                <a:ea typeface="黑体" panose="02010609060101010101" pitchFamily="49" charset="-122"/>
              </a:rPr>
              <a:t>函数</a:t>
            </a:r>
            <a:r>
              <a:rPr lang="en-US" altLang="zh-CN" dirty="0">
                <a:latin typeface="Arial" panose="020B0604020202090204" pitchFamily="34" charset="0"/>
                <a:ea typeface="黑体" panose="02010609060101010101" pitchFamily="49" charset="-122"/>
                <a:cs typeface="Arial" panose="020B0604020202090204" pitchFamily="34" charset="0"/>
              </a:rPr>
              <a:t>(functions) 	</a:t>
            </a:r>
            <a:endParaRPr lang="zh-CN" altLang="en-US" dirty="0">
              <a:latin typeface="黑体" panose="02010609060101010101" pitchFamily="49" charset="-122"/>
              <a:ea typeface="黑体" panose="02010609060101010101" pitchFamily="49" charset="-122"/>
            </a:endParaRPr>
          </a:p>
        </p:txBody>
      </p:sp>
      <p:sp>
        <p:nvSpPr>
          <p:cNvPr id="58370" name="内容占位符 2"/>
          <p:cNvSpPr>
            <a:spLocks noGrp="1"/>
          </p:cNvSpPr>
          <p:nvPr>
            <p:ph idx="1"/>
          </p:nvPr>
        </p:nvSpPr>
        <p:spPr>
          <a:xfrm>
            <a:off x="838200" y="1825625"/>
            <a:ext cx="11117263" cy="4351338"/>
          </a:xfrm>
        </p:spPr>
        <p:txBody>
          <a:bodyPr/>
          <a:lstStyle/>
          <a:p>
            <a:r>
              <a:rPr lang="zh-CN" altLang="en-US" sz="3200">
                <a:latin typeface="Arial" panose="020B0604020202090204" pitchFamily="34" charset="0"/>
                <a:ea typeface="黑体" panose="02010609060101010101" pitchFamily="49" charset="-122"/>
                <a:cs typeface="Arial" panose="020B0604020202090204" pitchFamily="34" charset="0"/>
              </a:rPr>
              <a:t>以一定的规则将定义域上的值映射到值域上去</a:t>
            </a:r>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zh-CN" altLang="en-US" sz="3200">
                <a:latin typeface="Arial" panose="020B0604020202090204" pitchFamily="34" charset="0"/>
                <a:ea typeface="黑体" panose="02010609060101010101" pitchFamily="49" charset="-122"/>
                <a:cs typeface="Arial" panose="020B0604020202090204" pitchFamily="34" charset="0"/>
              </a:rPr>
              <a:t>类型由它的定义域类型和值域类型共同描述</a:t>
            </a:r>
            <a:endParaRPr lang="en-US" altLang="zh-CN" sz="3200">
              <a:latin typeface="Arial" panose="020B0604020202090204" pitchFamily="34" charset="0"/>
              <a:ea typeface="黑体" panose="02010609060101010101" pitchFamily="49" charset="-122"/>
              <a:cs typeface="Arial" panose="020B0604020202090204" pitchFamily="34" charset="0"/>
            </a:endParaRPr>
          </a:p>
          <a:p>
            <a:r>
              <a:rPr lang="en-US" altLang="zh-CN" sz="3200">
                <a:latin typeface="Arial" panose="020B0604020202090204" pitchFamily="34" charset="0"/>
                <a:ea typeface="黑体" panose="02010609060101010101" pitchFamily="49" charset="-122"/>
                <a:cs typeface="Arial" panose="020B0604020202090204" pitchFamily="34" charset="0"/>
              </a:rPr>
              <a:t>-&gt;</a:t>
            </a:r>
            <a:r>
              <a:rPr lang="zh-CN" altLang="en-US" sz="3200">
                <a:latin typeface="Arial" panose="020B0604020202090204" pitchFamily="34" charset="0"/>
                <a:ea typeface="黑体" panose="02010609060101010101" pitchFamily="49" charset="-122"/>
                <a:cs typeface="Arial" panose="020B0604020202090204" pitchFamily="34" charset="0"/>
              </a:rPr>
              <a:t>表示定义域到值域的映射</a:t>
            </a:r>
            <a:endParaRPr lang="en-US" altLang="zh-CN" sz="3200">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r>
              <a:rPr lang="en-US" altLang="zh-CN" sz="3200">
                <a:latin typeface="Arial" panose="020B0604020202090204" pitchFamily="34" charset="0"/>
                <a:ea typeface="黑体" panose="02010609060101010101" pitchFamily="49" charset="-122"/>
                <a:cs typeface="Arial" panose="020B0604020202090204" pitchFamily="34" charset="0"/>
              </a:rPr>
              <a:t>	fn: &lt;</a:t>
            </a:r>
            <a:r>
              <a:rPr lang="zh-CN" altLang="en-US" sz="3200">
                <a:latin typeface="Arial" panose="020B0604020202090204" pitchFamily="34" charset="0"/>
                <a:ea typeface="黑体" panose="02010609060101010101" pitchFamily="49" charset="-122"/>
                <a:cs typeface="Arial" panose="020B0604020202090204" pitchFamily="34" charset="0"/>
              </a:rPr>
              <a:t>定义域类型</a:t>
            </a:r>
            <a:r>
              <a:rPr lang="en-US" altLang="zh-CN" sz="3200">
                <a:latin typeface="Arial" panose="020B0604020202090204" pitchFamily="34" charset="0"/>
                <a:ea typeface="黑体" panose="02010609060101010101" pitchFamily="49" charset="-122"/>
                <a:cs typeface="Arial" panose="020B0604020202090204" pitchFamily="34" charset="0"/>
              </a:rPr>
              <a:t>&gt;</a:t>
            </a:r>
            <a:r>
              <a:rPr lang="zh-CN" altLang="en-US" sz="3200">
                <a:latin typeface="Arial" panose="020B0604020202090204" pitchFamily="34" charset="0"/>
                <a:ea typeface="黑体" panose="02010609060101010101" pitchFamily="49" charset="-122"/>
                <a:cs typeface="Arial" panose="020B0604020202090204" pitchFamily="34" charset="0"/>
              </a:rPr>
              <a:t>  </a:t>
            </a:r>
            <a:r>
              <a:rPr lang="en-US" altLang="zh-CN" sz="3200">
                <a:latin typeface="Arial" panose="020B0604020202090204" pitchFamily="34" charset="0"/>
                <a:ea typeface="黑体" panose="02010609060101010101" pitchFamily="49" charset="-122"/>
                <a:cs typeface="Arial" panose="020B0604020202090204" pitchFamily="34" charset="0"/>
              </a:rPr>
              <a:t>-&gt;  &lt;</a:t>
            </a:r>
            <a:r>
              <a:rPr lang="zh-CN" altLang="en-US" sz="3200">
                <a:latin typeface="Arial" panose="020B0604020202090204" pitchFamily="34" charset="0"/>
                <a:ea typeface="黑体" panose="02010609060101010101" pitchFamily="49" charset="-122"/>
                <a:cs typeface="Arial" panose="020B0604020202090204" pitchFamily="34" charset="0"/>
              </a:rPr>
              <a:t>值域类型</a:t>
            </a:r>
            <a:r>
              <a:rPr lang="en-US" altLang="zh-CN" sz="3200">
                <a:latin typeface="Arial" panose="020B0604020202090204" pitchFamily="34" charset="0"/>
                <a:ea typeface="黑体" panose="02010609060101010101" pitchFamily="49" charset="-122"/>
                <a:cs typeface="Arial" panose="020B0604020202090204" pitchFamily="34" charset="0"/>
              </a:rPr>
              <a:t>&gt;</a:t>
            </a:r>
          </a:p>
          <a:p>
            <a:pPr>
              <a:buFont typeface="Arial" panose="020B0604020202090204" pitchFamily="34" charset="0"/>
              <a:buNone/>
            </a:pPr>
            <a:r>
              <a:rPr lang="en-US" altLang="zh-CN" sz="3200">
                <a:latin typeface="Arial" panose="020B0604020202090204" pitchFamily="34" charset="0"/>
                <a:ea typeface="黑体" panose="02010609060101010101" pitchFamily="49" charset="-122"/>
                <a:cs typeface="Arial" panose="020B0604020202090204" pitchFamily="34" charset="0"/>
              </a:rPr>
              <a:t>	</a:t>
            </a:r>
            <a:r>
              <a:rPr lang="zh-CN" altLang="en-US" sz="3200">
                <a:latin typeface="Arial" panose="020B0604020202090204" pitchFamily="34" charset="0"/>
                <a:ea typeface="黑体" panose="02010609060101010101" pitchFamily="49" charset="-122"/>
                <a:cs typeface="Arial" panose="020B0604020202090204" pitchFamily="34" charset="0"/>
              </a:rPr>
              <a:t>如</a:t>
            </a:r>
            <a:r>
              <a:rPr lang="en-US" altLang="zh-CN" sz="3200">
                <a:latin typeface="Arial" panose="020B0604020202090204" pitchFamily="34" charset="0"/>
                <a:ea typeface="黑体" panose="02010609060101010101" pitchFamily="49" charset="-122"/>
                <a:cs typeface="Arial" panose="020B0604020202090204" pitchFamily="34" charset="0"/>
              </a:rPr>
              <a:t>: fun add(x, y) = x + y;</a:t>
            </a:r>
            <a:endParaRPr lang="zh-CN" altLang="en-US" sz="3200">
              <a:latin typeface="Arial" panose="020B0604020202090204" pitchFamily="34" charset="0"/>
              <a:ea typeface="黑体" panose="02010609060101010101" pitchFamily="49" charset="-122"/>
              <a:cs typeface="Arial" panose="020B0604020202090204" pitchFamily="34" charset="0"/>
            </a:endParaRPr>
          </a:p>
        </p:txBody>
      </p:sp>
      <p:sp>
        <p:nvSpPr>
          <p:cNvPr id="4" name="矩形 3"/>
          <p:cNvSpPr>
            <a:spLocks noChangeArrowheads="1"/>
          </p:cNvSpPr>
          <p:nvPr/>
        </p:nvSpPr>
        <p:spPr bwMode="auto">
          <a:xfrm>
            <a:off x="1873250" y="4894263"/>
            <a:ext cx="3487738" cy="585787"/>
          </a:xfrm>
          <a:prstGeom prst="rect">
            <a:avLst/>
          </a:prstGeom>
          <a:noFill/>
          <a:ln>
            <a:noFill/>
          </a:ln>
        </p:spPr>
        <p:txBody>
          <a:bodyPr wrap="none">
            <a:spAutoFit/>
          </a:bodyPr>
          <a:lstStyle>
            <a:lvl1pPr marL="457200" indent="-4572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marL="457200" lvl="1" indent="0">
              <a:lnSpc>
                <a:spcPct val="100000"/>
              </a:lnSpc>
              <a:spcBef>
                <a:spcPct val="0"/>
              </a:spcBef>
              <a:buFont typeface="Arial" panose="020B0604020202090204" pitchFamily="34" charset="0"/>
              <a:buNone/>
              <a:defRPr/>
            </a:pPr>
            <a:r>
              <a:rPr lang="en-US" altLang="zh-CN" sz="3200" b="1" dirty="0" err="1">
                <a:solidFill>
                  <a:srgbClr val="0066FF"/>
                </a:solidFill>
                <a:latin typeface="+mn-lt"/>
                <a:ea typeface="黑体" panose="02010609060101010101" pitchFamily="49" charset="-122"/>
              </a:rPr>
              <a:t>fn</a:t>
            </a:r>
            <a:r>
              <a:rPr lang="en-US" altLang="zh-CN" sz="3200" b="1" dirty="0">
                <a:solidFill>
                  <a:srgbClr val="0066FF"/>
                </a:solidFill>
                <a:latin typeface="+mn-lt"/>
                <a:ea typeface="黑体" panose="02010609060101010101" pitchFamily="49" charset="-122"/>
              </a:rPr>
              <a:t>: </a:t>
            </a:r>
            <a:r>
              <a:rPr lang="en-US" altLang="zh-CN" sz="3200" b="1" dirty="0" err="1">
                <a:solidFill>
                  <a:srgbClr val="0066FF"/>
                </a:solidFill>
                <a:latin typeface="+mn-lt"/>
                <a:ea typeface="黑体" panose="02010609060101010101" pitchFamily="49" charset="-122"/>
              </a:rPr>
              <a:t>int</a:t>
            </a:r>
            <a:r>
              <a:rPr lang="en-US" altLang="zh-CN" sz="3200" b="1" dirty="0">
                <a:solidFill>
                  <a:srgbClr val="0066FF"/>
                </a:solidFill>
                <a:latin typeface="+mn-lt"/>
                <a:ea typeface="黑体" panose="02010609060101010101" pitchFamily="49" charset="-122"/>
              </a:rPr>
              <a:t> * </a:t>
            </a:r>
            <a:r>
              <a:rPr lang="en-US" altLang="zh-CN" sz="3200" b="1" dirty="0" err="1">
                <a:solidFill>
                  <a:srgbClr val="0066FF"/>
                </a:solidFill>
                <a:latin typeface="+mn-lt"/>
                <a:ea typeface="黑体" panose="02010609060101010101" pitchFamily="49" charset="-122"/>
              </a:rPr>
              <a:t>int</a:t>
            </a:r>
            <a:r>
              <a:rPr lang="en-US" altLang="zh-CN" sz="3200" b="1" dirty="0">
                <a:solidFill>
                  <a:srgbClr val="0066FF"/>
                </a:solidFill>
                <a:latin typeface="+mn-lt"/>
                <a:ea typeface="黑体" panose="02010609060101010101" pitchFamily="49" charset="-122"/>
              </a:rPr>
              <a:t> -&gt; </a:t>
            </a:r>
            <a:r>
              <a:rPr lang="en-US" altLang="zh-CN" sz="3200" b="1" dirty="0" err="1">
                <a:solidFill>
                  <a:srgbClr val="0066FF"/>
                </a:solidFill>
                <a:latin typeface="+mn-lt"/>
                <a:ea typeface="黑体" panose="02010609060101010101" pitchFamily="49" charset="-122"/>
              </a:rPr>
              <a:t>int</a:t>
            </a:r>
            <a:endParaRPr lang="en-US" altLang="zh-CN" sz="3200" b="1" dirty="0">
              <a:solidFill>
                <a:srgbClr val="0066FF"/>
              </a:solidFill>
              <a:latin typeface="+mn-lt"/>
              <a:ea typeface="黑体" panose="02010609060101010101" pitchFamily="49"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a:xfrm>
            <a:off x="838200" y="117475"/>
            <a:ext cx="10515600" cy="1325563"/>
          </a:xfrm>
        </p:spPr>
        <p:txBody>
          <a:bodyPr/>
          <a:lstStyle/>
          <a:p>
            <a:pPr eaLnBrk="1" hangingPunct="1"/>
            <a:r>
              <a:rPr lang="en-US" altLang="zh-CN">
                <a:latin typeface="黑体" panose="02010609060101010101" pitchFamily="49" charset="-122"/>
                <a:ea typeface="黑体" panose="02010609060101010101" pitchFamily="49" charset="-122"/>
              </a:rPr>
              <a:t>ML</a:t>
            </a:r>
            <a:r>
              <a:rPr lang="zh-CN" altLang="en-US">
                <a:latin typeface="黑体" panose="02010609060101010101" pitchFamily="49" charset="-122"/>
                <a:ea typeface="黑体" panose="02010609060101010101" pitchFamily="49" charset="-122"/>
              </a:rPr>
              <a:t>标准函数</a:t>
            </a:r>
            <a:r>
              <a:rPr lang="en-US" altLang="zh-CN">
                <a:latin typeface="Arial" panose="020B0604020202090204" pitchFamily="34" charset="0"/>
                <a:ea typeface="黑体" panose="02010609060101010101" pitchFamily="49" charset="-122"/>
                <a:cs typeface="Arial" panose="020B0604020202090204" pitchFamily="34" charset="0"/>
              </a:rPr>
              <a:t>	</a:t>
            </a:r>
            <a:endParaRPr lang="zh-CN" altLang="en-US">
              <a:latin typeface="黑体" panose="02010609060101010101" pitchFamily="49" charset="-122"/>
              <a:ea typeface="黑体" panose="02010609060101010101" pitchFamily="49" charset="-122"/>
            </a:endParaRPr>
          </a:p>
        </p:txBody>
      </p:sp>
      <p:sp>
        <p:nvSpPr>
          <p:cNvPr id="59394" name="内容占位符 2"/>
          <p:cNvSpPr>
            <a:spLocks noGrp="1"/>
          </p:cNvSpPr>
          <p:nvPr>
            <p:ph idx="1"/>
          </p:nvPr>
        </p:nvSpPr>
        <p:spPr>
          <a:xfrm>
            <a:off x="825843" y="1580164"/>
            <a:ext cx="11117263" cy="4351337"/>
          </a:xfrm>
        </p:spPr>
        <p:txBody>
          <a:bodyPr/>
          <a:lstStyle/>
          <a:p>
            <a:r>
              <a:rPr lang="zh-CN" altLang="en-US" sz="2400" dirty="0">
                <a:latin typeface="Arial" panose="020B0604020202090204" pitchFamily="34" charset="0"/>
                <a:ea typeface="黑体" panose="02010609060101010101" pitchFamily="49" charset="-122"/>
                <a:cs typeface="Arial" panose="020B0604020202090204" pitchFamily="34" charset="0"/>
              </a:rPr>
              <a:t>标准布尔函数：</a:t>
            </a:r>
            <a:r>
              <a:rPr lang="en-US" altLang="zh-CN" sz="2400" dirty="0">
                <a:latin typeface="Arial" panose="020B0604020202090204" pitchFamily="34" charset="0"/>
                <a:ea typeface="黑体" panose="02010609060101010101" pitchFamily="49" charset="-122"/>
                <a:cs typeface="Arial" panose="020B0604020202090204" pitchFamily="34" charset="0"/>
              </a:rPr>
              <a:t>not, </a:t>
            </a:r>
            <a:r>
              <a:rPr lang="en-US" altLang="zh-CN" sz="2400" dirty="0" err="1">
                <a:latin typeface="Arial" panose="020B0604020202090204" pitchFamily="34" charset="0"/>
                <a:ea typeface="黑体" panose="02010609060101010101" pitchFamily="49" charset="-122"/>
                <a:cs typeface="Arial" panose="020B0604020202090204" pitchFamily="34" charset="0"/>
              </a:rPr>
              <a:t>andalso</a:t>
            </a:r>
            <a:r>
              <a:rPr lang="en-US" altLang="zh-CN" sz="2400" dirty="0">
                <a:latin typeface="Arial" panose="020B0604020202090204" pitchFamily="34" charset="0"/>
                <a:ea typeface="黑体" panose="02010609060101010101" pitchFamily="49" charset="-122"/>
                <a:cs typeface="Arial" panose="020B0604020202090204" pitchFamily="34" charset="0"/>
              </a:rPr>
              <a:t>, </a:t>
            </a:r>
            <a:r>
              <a:rPr lang="en-US" altLang="zh-CN" sz="2400" dirty="0" err="1">
                <a:latin typeface="Arial" panose="020B0604020202090204" pitchFamily="34" charset="0"/>
                <a:ea typeface="黑体" panose="02010609060101010101" pitchFamily="49" charset="-122"/>
                <a:cs typeface="Arial" panose="020B0604020202090204" pitchFamily="34" charset="0"/>
              </a:rPr>
              <a:t>orelse</a:t>
            </a:r>
            <a:endParaRPr lang="en-US" altLang="zh-CN" sz="2400" dirty="0">
              <a:latin typeface="Arial" panose="020B0604020202090204" pitchFamily="34" charset="0"/>
              <a:ea typeface="黑体" panose="02010609060101010101" pitchFamily="49" charset="-122"/>
              <a:cs typeface="Arial" panose="020B0604020202090204" pitchFamily="34" charset="0"/>
            </a:endParaRPr>
          </a:p>
          <a:p>
            <a:pPr marL="457200" lvl="1" indent="0">
              <a:buFont typeface="Arial" panose="020B0604020202090204" pitchFamily="34" charset="0"/>
              <a:buNone/>
            </a:pPr>
            <a:r>
              <a:rPr lang="en-US" altLang="zh-CN" sz="2000" dirty="0">
                <a:latin typeface="Arial" panose="020B0604020202090204" pitchFamily="34" charset="0"/>
                <a:ea typeface="黑体" panose="02010609060101010101" pitchFamily="49" charset="-122"/>
                <a:cs typeface="Arial" panose="020B0604020202090204" pitchFamily="34" charset="0"/>
              </a:rPr>
              <a:t>	</a:t>
            </a:r>
            <a:r>
              <a:rPr lang="zh-CN" altLang="en-US" sz="2000" dirty="0">
                <a:latin typeface="Arial" panose="020B0604020202090204" pitchFamily="34" charset="0"/>
                <a:ea typeface="黑体" panose="02010609060101010101" pitchFamily="49" charset="-122"/>
                <a:cs typeface="Arial" panose="020B0604020202090204" pitchFamily="34" charset="0"/>
              </a:rPr>
              <a:t>如：</a:t>
            </a:r>
            <a:r>
              <a:rPr lang="en-US" altLang="zh-CN" sz="2000" dirty="0">
                <a:latin typeface="Arial" panose="020B0604020202090204" pitchFamily="34" charset="0"/>
                <a:ea typeface="黑体" panose="02010609060101010101" pitchFamily="49" charset="-122"/>
                <a:cs typeface="Arial" panose="020B0604020202090204" pitchFamily="34" charset="0"/>
              </a:rPr>
              <a:t>not true; 	   true </a:t>
            </a:r>
            <a:r>
              <a:rPr lang="en-US" altLang="zh-CN" sz="2000" dirty="0" err="1">
                <a:latin typeface="Arial" panose="020B0604020202090204" pitchFamily="34" charset="0"/>
                <a:ea typeface="黑体" panose="02010609060101010101" pitchFamily="49" charset="-122"/>
                <a:cs typeface="Arial" panose="020B0604020202090204" pitchFamily="34" charset="0"/>
              </a:rPr>
              <a:t>andalso</a:t>
            </a:r>
            <a:r>
              <a:rPr lang="en-US" altLang="zh-CN" sz="2000" dirty="0">
                <a:latin typeface="Arial" panose="020B0604020202090204" pitchFamily="34" charset="0"/>
                <a:ea typeface="黑体" panose="02010609060101010101" pitchFamily="49" charset="-122"/>
                <a:cs typeface="Arial" panose="020B0604020202090204" pitchFamily="34" charset="0"/>
              </a:rPr>
              <a:t> false;     true </a:t>
            </a:r>
            <a:r>
              <a:rPr lang="en-US" altLang="zh-CN" sz="2000" dirty="0" err="1">
                <a:latin typeface="Arial" panose="020B0604020202090204" pitchFamily="34" charset="0"/>
                <a:ea typeface="黑体" panose="02010609060101010101" pitchFamily="49" charset="-122"/>
                <a:cs typeface="Arial" panose="020B0604020202090204" pitchFamily="34" charset="0"/>
              </a:rPr>
              <a:t>orelse</a:t>
            </a:r>
            <a:r>
              <a:rPr lang="en-US" altLang="zh-CN" sz="2000" dirty="0">
                <a:latin typeface="Arial" panose="020B0604020202090204" pitchFamily="34" charset="0"/>
                <a:ea typeface="黑体" panose="02010609060101010101" pitchFamily="49" charset="-122"/>
                <a:cs typeface="Arial" panose="020B0604020202090204" pitchFamily="34" charset="0"/>
              </a:rPr>
              <a:t> false;</a:t>
            </a:r>
          </a:p>
          <a:p>
            <a:r>
              <a:rPr lang="zh-CN" altLang="en-US" sz="2400" dirty="0">
                <a:latin typeface="Arial" panose="020B0604020202090204" pitchFamily="34" charset="0"/>
                <a:ea typeface="黑体" panose="02010609060101010101" pitchFamily="49" charset="-122"/>
                <a:cs typeface="Arial" panose="020B0604020202090204" pitchFamily="34" charset="0"/>
              </a:rPr>
              <a:t>标准算数运算函数：</a:t>
            </a:r>
            <a:r>
              <a:rPr lang="en-US" altLang="zh-CN" sz="2400" dirty="0">
                <a:latin typeface="Arial" panose="020B0604020202090204" pitchFamily="34" charset="0"/>
                <a:ea typeface="黑体" panose="02010609060101010101" pitchFamily="49" charset="-122"/>
                <a:cs typeface="Arial" panose="020B0604020202090204" pitchFamily="34" charset="0"/>
              </a:rPr>
              <a:t>~, +, -, *, div, mod</a:t>
            </a:r>
          </a:p>
          <a:p>
            <a:pPr>
              <a:buFont typeface="Arial" panose="020B0604020202090204" pitchFamily="34" charset="0"/>
              <a:buNone/>
            </a:pPr>
            <a:r>
              <a:rPr lang="en-US" altLang="zh-CN" sz="2400" dirty="0">
                <a:latin typeface="Arial" panose="020B0604020202090204" pitchFamily="34" charset="0"/>
                <a:ea typeface="黑体" panose="02010609060101010101" pitchFamily="49" charset="-122"/>
                <a:cs typeface="Arial" panose="020B0604020202090204" pitchFamily="34" charset="0"/>
              </a:rPr>
              <a:t>	</a:t>
            </a:r>
            <a:r>
              <a:rPr lang="zh-CN" altLang="en-US" sz="1800" dirty="0">
                <a:latin typeface="Arial" panose="020B0604020202090204" pitchFamily="34" charset="0"/>
                <a:ea typeface="黑体" panose="02010609060101010101" pitchFamily="49" charset="-122"/>
                <a:cs typeface="Arial" panose="020B0604020202090204" pitchFamily="34" charset="0"/>
              </a:rPr>
              <a:t>如：</a:t>
            </a:r>
            <a:r>
              <a:rPr lang="en-US" altLang="zh-CN" sz="1800" dirty="0">
                <a:latin typeface="Arial" panose="020B0604020202090204" pitchFamily="34" charset="0"/>
                <a:ea typeface="黑体" panose="02010609060101010101" pitchFamily="49" charset="-122"/>
                <a:cs typeface="Arial" panose="020B0604020202090204" pitchFamily="34" charset="0"/>
              </a:rPr>
              <a:t>6</a:t>
            </a:r>
            <a:r>
              <a:rPr lang="zh-CN" altLang="en-US" sz="1800" dirty="0">
                <a:latin typeface="Arial" panose="020B0604020202090204" pitchFamily="34" charset="0"/>
                <a:ea typeface="黑体" panose="02010609060101010101" pitchFamily="49" charset="-122"/>
                <a:cs typeface="Arial" panose="020B0604020202090204" pitchFamily="34" charset="0"/>
              </a:rPr>
              <a:t> * </a:t>
            </a:r>
            <a:r>
              <a:rPr lang="en-US" altLang="zh-CN" sz="1800" dirty="0">
                <a:latin typeface="Arial" panose="020B0604020202090204" pitchFamily="34" charset="0"/>
                <a:ea typeface="黑体" panose="02010609060101010101" pitchFamily="49" charset="-122"/>
                <a:cs typeface="Arial" panose="020B0604020202090204" pitchFamily="34" charset="0"/>
              </a:rPr>
              <a:t>7;	   3.0 * 2.0;</a:t>
            </a:r>
          </a:p>
          <a:p>
            <a:pPr marL="457200" lvl="1" indent="0"/>
            <a:r>
              <a:rPr lang="zh-CN" altLang="en-US" sz="2000" dirty="0">
                <a:latin typeface="Arial" panose="020B0604020202090204" pitchFamily="34" charset="0"/>
                <a:ea typeface="黑体" panose="02010609060101010101" pitchFamily="49" charset="-122"/>
                <a:cs typeface="Arial" panose="020B0604020202090204" pitchFamily="34" charset="0"/>
              </a:rPr>
              <a:t>运算符重载</a:t>
            </a:r>
            <a:r>
              <a:rPr lang="en-US" altLang="zh-CN" sz="2000" dirty="0">
                <a:latin typeface="Arial" panose="020B0604020202090204" pitchFamily="34" charset="0"/>
                <a:ea typeface="黑体" panose="02010609060101010101" pitchFamily="49" charset="-122"/>
                <a:cs typeface="Arial" panose="020B0604020202090204" pitchFamily="34" charset="0"/>
              </a:rPr>
              <a:t>(operator ): </a:t>
            </a:r>
            <a:r>
              <a:rPr lang="zh-CN" altLang="en-US" sz="2000" dirty="0">
                <a:latin typeface="Arial" panose="020B0604020202090204" pitchFamily="34" charset="0"/>
                <a:ea typeface="黑体" panose="02010609060101010101" pitchFamily="49" charset="-122"/>
                <a:cs typeface="Arial" panose="020B0604020202090204" pitchFamily="34" charset="0"/>
              </a:rPr>
              <a:t>把同一运算符作用在不同类型上。</a:t>
            </a:r>
            <a:endParaRPr lang="en-US" altLang="zh-CN" sz="2000" dirty="0">
              <a:latin typeface="Arial" panose="020B0604020202090204" pitchFamily="34" charset="0"/>
              <a:ea typeface="黑体" panose="02010609060101010101" pitchFamily="49" charset="-122"/>
              <a:cs typeface="Arial" panose="020B0604020202090204" pitchFamily="34" charset="0"/>
            </a:endParaRPr>
          </a:p>
          <a:p>
            <a:pPr marL="457200" lvl="1" indent="0"/>
            <a:r>
              <a:rPr lang="zh-CN" altLang="en-US" sz="2000" dirty="0">
                <a:latin typeface="Arial" panose="020B0604020202090204" pitchFamily="34" charset="0"/>
                <a:ea typeface="黑体" panose="02010609060101010101" pitchFamily="49" charset="-122"/>
                <a:cs typeface="Arial" panose="020B0604020202090204" pitchFamily="34" charset="0"/>
              </a:rPr>
              <a:t>重载运算符的两边必须为同一类型。</a:t>
            </a:r>
            <a:endParaRPr lang="en-US" altLang="zh-CN" sz="2000" dirty="0">
              <a:latin typeface="Arial" panose="020B0604020202090204" pitchFamily="34" charset="0"/>
              <a:ea typeface="黑体" panose="02010609060101010101" pitchFamily="49" charset="-122"/>
              <a:cs typeface="Arial" panose="020B0604020202090204" pitchFamily="34" charset="0"/>
            </a:endParaRPr>
          </a:p>
          <a:p>
            <a:pPr marL="457200" lvl="1" indent="0"/>
            <a:r>
              <a:rPr lang="zh-CN" altLang="en-US" sz="2000" dirty="0">
                <a:latin typeface="Arial" panose="020B0604020202090204" pitchFamily="34" charset="0"/>
                <a:ea typeface="黑体" panose="02010609060101010101" pitchFamily="49" charset="-122"/>
                <a:cs typeface="Arial" panose="020B0604020202090204" pitchFamily="34" charset="0"/>
              </a:rPr>
              <a:t>整数到实数的转换：</a:t>
            </a:r>
            <a:r>
              <a:rPr lang="en-US" altLang="zh-CN" sz="2000" dirty="0">
                <a:latin typeface="Arial" panose="020B0604020202090204" pitchFamily="34" charset="0"/>
                <a:ea typeface="黑体" panose="02010609060101010101" pitchFamily="49" charset="-122"/>
                <a:cs typeface="Arial" panose="020B0604020202090204" pitchFamily="34" charset="0"/>
              </a:rPr>
              <a:t>real</a:t>
            </a:r>
          </a:p>
          <a:p>
            <a:pPr marL="457200" lvl="1" indent="0"/>
            <a:r>
              <a:rPr lang="zh-CN" altLang="en-US" sz="2000" dirty="0">
                <a:latin typeface="Arial" panose="020B0604020202090204" pitchFamily="34" charset="0"/>
                <a:ea typeface="黑体" panose="02010609060101010101" pitchFamily="49" charset="-122"/>
                <a:cs typeface="Arial" panose="020B0604020202090204" pitchFamily="34" charset="0"/>
              </a:rPr>
              <a:t>实数到整数的转换：</a:t>
            </a:r>
            <a:r>
              <a:rPr lang="en-US" altLang="zh-CN" sz="2000" dirty="0">
                <a:latin typeface="Arial" panose="020B0604020202090204" pitchFamily="34" charset="0"/>
                <a:ea typeface="黑体" panose="02010609060101010101" pitchFamily="49" charset="-122"/>
                <a:cs typeface="Arial" panose="020B0604020202090204" pitchFamily="34" charset="0"/>
              </a:rPr>
              <a:t>floor(</a:t>
            </a:r>
            <a:r>
              <a:rPr lang="zh-CN" altLang="en-US" sz="2000" dirty="0">
                <a:latin typeface="Arial" panose="020B0604020202090204" pitchFamily="34" charset="0"/>
                <a:ea typeface="黑体" panose="02010609060101010101" pitchFamily="49" charset="-122"/>
                <a:cs typeface="Arial" panose="020B0604020202090204" pitchFamily="34" charset="0"/>
              </a:rPr>
              <a:t>下取整</a:t>
            </a:r>
            <a:r>
              <a:rPr lang="en-US" altLang="zh-CN" sz="2000" dirty="0">
                <a:latin typeface="Arial" panose="020B0604020202090204" pitchFamily="34" charset="0"/>
                <a:ea typeface="黑体" panose="02010609060101010101" pitchFamily="49" charset="-122"/>
                <a:cs typeface="Arial" panose="020B0604020202090204" pitchFamily="34" charset="0"/>
              </a:rPr>
              <a:t>), ceil(</a:t>
            </a:r>
            <a:r>
              <a:rPr lang="zh-CN" altLang="en-US" sz="2000" dirty="0">
                <a:latin typeface="Arial" panose="020B0604020202090204" pitchFamily="34" charset="0"/>
                <a:ea typeface="黑体" panose="02010609060101010101" pitchFamily="49" charset="-122"/>
                <a:cs typeface="Arial" panose="020B0604020202090204" pitchFamily="34" charset="0"/>
              </a:rPr>
              <a:t>上取整</a:t>
            </a:r>
            <a:r>
              <a:rPr lang="en-US" altLang="zh-CN" sz="2000" dirty="0">
                <a:latin typeface="Arial" panose="020B0604020202090204" pitchFamily="34" charset="0"/>
                <a:ea typeface="黑体" panose="02010609060101010101" pitchFamily="49" charset="-122"/>
                <a:cs typeface="Arial" panose="020B0604020202090204" pitchFamily="34" charset="0"/>
              </a:rPr>
              <a:t>), round(</a:t>
            </a:r>
            <a:r>
              <a:rPr lang="zh-CN" altLang="en-US" sz="2000" dirty="0">
                <a:latin typeface="Arial" panose="020B0604020202090204" pitchFamily="34" charset="0"/>
                <a:ea typeface="黑体" panose="02010609060101010101" pitchFamily="49" charset="-122"/>
                <a:cs typeface="Arial" panose="020B0604020202090204" pitchFamily="34" charset="0"/>
              </a:rPr>
              <a:t>四舍五入</a:t>
            </a:r>
            <a:r>
              <a:rPr lang="en-US" altLang="zh-CN" sz="2000" dirty="0">
                <a:latin typeface="Arial" panose="020B0604020202090204" pitchFamily="34" charset="0"/>
                <a:ea typeface="黑体" panose="02010609060101010101" pitchFamily="49" charset="-122"/>
                <a:cs typeface="Arial" panose="020B0604020202090204" pitchFamily="34" charset="0"/>
              </a:rPr>
              <a:t>)</a:t>
            </a:r>
            <a:r>
              <a:rPr lang="zh-CN" altLang="en-US" sz="2000" dirty="0">
                <a:latin typeface="Arial" panose="020B0604020202090204" pitchFamily="34" charset="0"/>
                <a:ea typeface="黑体" panose="02010609060101010101" pitchFamily="49" charset="-122"/>
                <a:cs typeface="Arial" panose="020B0604020202090204" pitchFamily="34" charset="0"/>
              </a:rPr>
              <a:t>，</a:t>
            </a:r>
            <a:r>
              <a:rPr lang="en-US" altLang="zh-CN" sz="2000" dirty="0" err="1">
                <a:latin typeface="Arial" panose="020B0604020202090204" pitchFamily="34" charset="0"/>
                <a:ea typeface="黑体" panose="02010609060101010101" pitchFamily="49" charset="-122"/>
                <a:cs typeface="Arial" panose="020B0604020202090204" pitchFamily="34" charset="0"/>
              </a:rPr>
              <a:t>trunc</a:t>
            </a:r>
            <a:r>
              <a:rPr lang="en-US" altLang="zh-CN" sz="2000" dirty="0">
                <a:latin typeface="Arial" panose="020B0604020202090204" pitchFamily="34" charset="0"/>
                <a:ea typeface="黑体" panose="02010609060101010101" pitchFamily="49" charset="-122"/>
                <a:cs typeface="Arial" panose="020B0604020202090204" pitchFamily="34" charset="0"/>
              </a:rPr>
              <a:t>(</a:t>
            </a:r>
            <a:r>
              <a:rPr lang="zh-CN" altLang="en-US" sz="2000" dirty="0">
                <a:latin typeface="Arial" panose="020B0604020202090204" pitchFamily="34" charset="0"/>
                <a:ea typeface="黑体" panose="02010609060101010101" pitchFamily="49" charset="-122"/>
                <a:cs typeface="Arial" panose="020B0604020202090204" pitchFamily="34" charset="0"/>
              </a:rPr>
              <a:t>忽略小数</a:t>
            </a:r>
            <a:r>
              <a:rPr lang="en-US" altLang="zh-CN" sz="2000" dirty="0">
                <a:latin typeface="Arial" panose="020B0604020202090204" pitchFamily="34" charset="0"/>
                <a:ea typeface="黑体" panose="02010609060101010101" pitchFamily="49" charset="-122"/>
                <a:cs typeface="Arial" panose="020B0604020202090204" pitchFamily="34" charset="0"/>
              </a:rPr>
              <a:t>) </a:t>
            </a:r>
          </a:p>
          <a:p>
            <a:r>
              <a:rPr lang="zh-CN" altLang="en-US" sz="2400" dirty="0">
                <a:latin typeface="Arial" panose="020B0604020202090204" pitchFamily="34" charset="0"/>
                <a:ea typeface="黑体" panose="02010609060101010101" pitchFamily="49" charset="-122"/>
                <a:cs typeface="Arial" panose="020B0604020202090204" pitchFamily="34" charset="0"/>
              </a:rPr>
              <a:t>标准字符串函数：</a:t>
            </a:r>
            <a:endParaRPr lang="en-US" altLang="zh-CN" sz="2400" dirty="0">
              <a:latin typeface="Arial" panose="020B0604020202090204" pitchFamily="34" charset="0"/>
              <a:ea typeface="黑体" panose="02010609060101010101" pitchFamily="49" charset="-122"/>
              <a:cs typeface="Arial" panose="020B0604020202090204" pitchFamily="34" charset="0"/>
            </a:endParaRPr>
          </a:p>
          <a:p>
            <a:pPr marL="457200" lvl="1" indent="0"/>
            <a:r>
              <a:rPr lang="zh-CN" altLang="en-US" sz="2000" dirty="0">
                <a:latin typeface="Arial" panose="020B0604020202090204" pitchFamily="34" charset="0"/>
                <a:ea typeface="黑体" panose="02010609060101010101" pitchFamily="49" charset="-122"/>
                <a:cs typeface="Arial" panose="020B0604020202090204" pitchFamily="34" charset="0"/>
              </a:rPr>
              <a:t>把两个字符串合并成一个：</a:t>
            </a:r>
            <a:r>
              <a:rPr lang="en-US" altLang="zh-CN" sz="2000" dirty="0">
                <a:latin typeface="Arial" panose="020B0604020202090204" pitchFamily="34" charset="0"/>
                <a:ea typeface="黑体" panose="02010609060101010101" pitchFamily="49" charset="-122"/>
                <a:cs typeface="Arial" panose="020B0604020202090204" pitchFamily="34" charset="0"/>
              </a:rPr>
              <a:t>^</a:t>
            </a:r>
          </a:p>
          <a:p>
            <a:pPr marL="457200" lvl="1" indent="0"/>
            <a:r>
              <a:rPr lang="zh-CN" altLang="en-US" sz="2000" dirty="0">
                <a:latin typeface="Arial" panose="020B0604020202090204" pitchFamily="34" charset="0"/>
                <a:ea typeface="黑体" panose="02010609060101010101" pitchFamily="49" charset="-122"/>
                <a:cs typeface="Arial" panose="020B0604020202090204" pitchFamily="34" charset="0"/>
              </a:rPr>
              <a:t>返回字符串的长度：</a:t>
            </a:r>
            <a:r>
              <a:rPr lang="en-US" altLang="zh-CN" sz="2000" dirty="0">
                <a:latin typeface="Arial" panose="020B0604020202090204" pitchFamily="34" charset="0"/>
                <a:ea typeface="黑体" panose="02010609060101010101" pitchFamily="49" charset="-122"/>
                <a:cs typeface="Arial" panose="020B0604020202090204" pitchFamily="34" charset="0"/>
              </a:rPr>
              <a:t>size</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a:xfrm>
            <a:off x="460338" y="101600"/>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值</a:t>
            </a:r>
            <a:r>
              <a:rPr lang="en-US" altLang="zh-CN" dirty="0">
                <a:latin typeface="Arial" panose="020B0604020202090204" pitchFamily="34" charset="0"/>
                <a:ea typeface="黑体" panose="02010609060101010101" pitchFamily="49" charset="-122"/>
                <a:cs typeface="Arial" panose="020B0604020202090204" pitchFamily="34" charset="0"/>
              </a:rPr>
              <a:t>(Values)</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
        <p:nvSpPr>
          <p:cNvPr id="61442" name="内容占位符 2"/>
          <p:cNvSpPr>
            <a:spLocks noGrp="1"/>
          </p:cNvSpPr>
          <p:nvPr>
            <p:ph idx="1"/>
          </p:nvPr>
        </p:nvSpPr>
        <p:spPr>
          <a:xfrm>
            <a:off x="808038" y="1525588"/>
            <a:ext cx="11093450" cy="1876425"/>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每个类型都有一个值的集合</a:t>
            </a:r>
            <a:br>
              <a:rPr lang="en-US" altLang="zh-CN" dirty="0">
                <a:latin typeface="Arial" panose="020B0604020202090204" pitchFamily="34" charset="0"/>
                <a:ea typeface="黑体" panose="02010609060101010101" pitchFamily="49" charset="-122"/>
                <a:cs typeface="Arial" panose="020B0604020202090204" pitchFamily="34" charset="0"/>
              </a:rPr>
            </a:br>
            <a:r>
              <a:rPr lang="en-US" altLang="zh-CN" dirty="0">
                <a:latin typeface="Arial" panose="020B0604020202090204" pitchFamily="34" charset="0"/>
                <a:ea typeface="黑体" panose="02010609060101010101" pitchFamily="49" charset="-122"/>
                <a:cs typeface="Arial" panose="020B0604020202090204" pitchFamily="34" charset="0"/>
              </a:rPr>
              <a:t>	</a:t>
            </a:r>
            <a:r>
              <a:rPr lang="en-US" altLang="zh-CN" sz="2400" dirty="0">
                <a:latin typeface="Arial" panose="020B0604020202090204" pitchFamily="34" charset="0"/>
                <a:ea typeface="黑体" panose="02010609060101010101" pitchFamily="49" charset="-122"/>
                <a:cs typeface="Arial" panose="020B0604020202090204" pitchFamily="34" charset="0"/>
              </a:rPr>
              <a:t>For each type t there is a set of </a:t>
            </a:r>
            <a:r>
              <a:rPr lang="en-US" altLang="zh-CN" sz="2400" i="1" dirty="0">
                <a:latin typeface="Arial" panose="020B0604020202090204" pitchFamily="34" charset="0"/>
                <a:ea typeface="黑体" panose="02010609060101010101" pitchFamily="49" charset="-122"/>
                <a:cs typeface="Arial" panose="020B0604020202090204" pitchFamily="34" charset="0"/>
              </a:rPr>
              <a:t>values</a:t>
            </a:r>
          </a:p>
          <a:p>
            <a:r>
              <a:rPr lang="zh-CN" altLang="en-US" dirty="0">
                <a:latin typeface="Arial" panose="020B0604020202090204" pitchFamily="34" charset="0"/>
                <a:ea typeface="黑体" panose="02010609060101010101" pitchFamily="49" charset="-122"/>
                <a:cs typeface="Arial" panose="020B0604020202090204" pitchFamily="34" charset="0"/>
              </a:rPr>
              <a:t>一个类型的表达式求值结果为该类型的一个值</a:t>
            </a:r>
            <a:r>
              <a:rPr lang="en-US" altLang="zh-CN" dirty="0">
                <a:latin typeface="Arial" panose="020B0604020202090204" pitchFamily="34" charset="0"/>
                <a:ea typeface="黑体" panose="02010609060101010101" pitchFamily="49" charset="-122"/>
                <a:cs typeface="Arial" panose="020B0604020202090204" pitchFamily="34" charset="0"/>
              </a:rPr>
              <a:t>(</a:t>
            </a:r>
            <a:r>
              <a:rPr lang="zh-CN" altLang="en-US" dirty="0">
                <a:latin typeface="Arial" panose="020B0604020202090204" pitchFamily="34" charset="0"/>
                <a:ea typeface="黑体" panose="02010609060101010101" pitchFamily="49" charset="-122"/>
                <a:cs typeface="Arial" panose="020B0604020202090204" pitchFamily="34" charset="0"/>
              </a:rPr>
              <a:t>或出错</a:t>
            </a:r>
            <a:r>
              <a:rPr lang="en-US" altLang="zh-CN" dirty="0">
                <a:latin typeface="Arial" panose="020B0604020202090204" pitchFamily="34" charset="0"/>
                <a:ea typeface="黑体" panose="02010609060101010101" pitchFamily="49" charset="-122"/>
                <a:cs typeface="Arial" panose="020B0604020202090204" pitchFamily="34" charset="0"/>
              </a:rPr>
              <a:t>)</a:t>
            </a:r>
            <a:br>
              <a:rPr lang="en-US" altLang="zh-CN" dirty="0">
                <a:latin typeface="Arial" panose="020B0604020202090204" pitchFamily="34" charset="0"/>
                <a:ea typeface="黑体" panose="02010609060101010101" pitchFamily="49" charset="-122"/>
                <a:cs typeface="Arial" panose="020B0604020202090204" pitchFamily="34" charset="0"/>
              </a:rPr>
            </a:br>
            <a:r>
              <a:rPr lang="en-US" altLang="zh-CN" dirty="0">
                <a:latin typeface="Arial" panose="020B0604020202090204" pitchFamily="34" charset="0"/>
                <a:ea typeface="黑体" panose="02010609060101010101" pitchFamily="49" charset="-122"/>
                <a:cs typeface="Arial" panose="020B0604020202090204" pitchFamily="34" charset="0"/>
              </a:rPr>
              <a:t>	</a:t>
            </a:r>
            <a:r>
              <a:rPr lang="en-US" altLang="zh-CN" sz="2400" dirty="0">
                <a:latin typeface="Arial" panose="020B0604020202090204" pitchFamily="34" charset="0"/>
                <a:ea typeface="黑体" panose="02010609060101010101" pitchFamily="49" charset="-122"/>
                <a:cs typeface="Arial" panose="020B0604020202090204" pitchFamily="34" charset="0"/>
              </a:rPr>
              <a:t>An expression of type t </a:t>
            </a:r>
            <a:r>
              <a:rPr lang="en-US" altLang="zh-CN" sz="2400" i="1" dirty="0">
                <a:latin typeface="Arial" panose="020B0604020202090204" pitchFamily="34" charset="0"/>
                <a:ea typeface="黑体" panose="02010609060101010101" pitchFamily="49" charset="-122"/>
                <a:cs typeface="Arial" panose="020B0604020202090204" pitchFamily="34" charset="0"/>
              </a:rPr>
              <a:t>evaluates to a value of type </a:t>
            </a:r>
            <a:r>
              <a:rPr lang="en-US" altLang="zh-CN" sz="2400" dirty="0">
                <a:latin typeface="Arial" panose="020B0604020202090204" pitchFamily="34" charset="0"/>
                <a:ea typeface="黑体" panose="02010609060101010101" pitchFamily="49" charset="-122"/>
                <a:cs typeface="Arial" panose="020B0604020202090204" pitchFamily="34" charset="0"/>
              </a:rPr>
              <a:t>t (or fails to terminate)</a:t>
            </a:r>
          </a:p>
        </p:txBody>
      </p:sp>
      <p:sp>
        <p:nvSpPr>
          <p:cNvPr id="4" name="矩形 3"/>
          <p:cNvSpPr>
            <a:spLocks noChangeArrowheads="1"/>
          </p:cNvSpPr>
          <p:nvPr/>
        </p:nvSpPr>
        <p:spPr bwMode="auto">
          <a:xfrm>
            <a:off x="974725" y="4294188"/>
            <a:ext cx="10493375"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a:latin typeface="Arial" panose="020B0604020202090204" pitchFamily="34" charset="0"/>
              </a:rPr>
              <a:t>• </a:t>
            </a:r>
            <a:r>
              <a:rPr lang="en-US" altLang="zh-CN" b="1">
                <a:latin typeface="Arial" panose="020B0604020202090204" pitchFamily="34" charset="0"/>
              </a:rPr>
              <a:t>int 				 </a:t>
            </a:r>
            <a:r>
              <a:rPr lang="en-US" altLang="zh-CN">
                <a:latin typeface="Arial" panose="020B0604020202090204" pitchFamily="34" charset="0"/>
              </a:rPr>
              <a:t>... </a:t>
            </a:r>
            <a:r>
              <a:rPr lang="en-US" altLang="zh-CN" i="1">
                <a:latin typeface="Arial" panose="020B0604020202090204" pitchFamily="34" charset="0"/>
              </a:rPr>
              <a:t>integers</a:t>
            </a:r>
          </a:p>
          <a:p>
            <a:pPr>
              <a:lnSpc>
                <a:spcPct val="100000"/>
              </a:lnSpc>
              <a:spcBef>
                <a:spcPct val="0"/>
              </a:spcBef>
              <a:buFontTx/>
              <a:buNone/>
            </a:pPr>
            <a:r>
              <a:rPr lang="en-US" altLang="zh-CN">
                <a:latin typeface="Arial" panose="020B0604020202090204" pitchFamily="34" charset="0"/>
              </a:rPr>
              <a:t>• </a:t>
            </a:r>
            <a:r>
              <a:rPr lang="en-US" altLang="zh-CN" b="1">
                <a:latin typeface="Arial" panose="020B0604020202090204" pitchFamily="34" charset="0"/>
              </a:rPr>
              <a:t>real </a:t>
            </a:r>
            <a:r>
              <a:rPr lang="en-US" altLang="zh-CN">
                <a:latin typeface="Arial" panose="020B0604020202090204" pitchFamily="34" charset="0"/>
              </a:rPr>
              <a:t>			 ... </a:t>
            </a:r>
            <a:r>
              <a:rPr lang="en-US" altLang="zh-CN" i="1">
                <a:latin typeface="Arial" panose="020B0604020202090204" pitchFamily="34" charset="0"/>
              </a:rPr>
              <a:t>real numbers</a:t>
            </a:r>
          </a:p>
          <a:p>
            <a:pPr>
              <a:lnSpc>
                <a:spcPct val="100000"/>
              </a:lnSpc>
              <a:spcBef>
                <a:spcPct val="0"/>
              </a:spcBef>
              <a:buFontTx/>
              <a:buNone/>
            </a:pPr>
            <a:r>
              <a:rPr lang="en-US" altLang="zh-CN">
                <a:latin typeface="Arial" panose="020B0604020202090204" pitchFamily="34" charset="0"/>
              </a:rPr>
              <a:t>• </a:t>
            </a:r>
            <a:r>
              <a:rPr lang="en-US" altLang="zh-CN" b="1">
                <a:latin typeface="Arial" panose="020B0604020202090204" pitchFamily="34" charset="0"/>
              </a:rPr>
              <a:t>int list 			 </a:t>
            </a:r>
            <a:r>
              <a:rPr lang="en-US" altLang="zh-CN">
                <a:latin typeface="Arial" panose="020B0604020202090204" pitchFamily="34" charset="0"/>
              </a:rPr>
              <a:t>... </a:t>
            </a:r>
            <a:r>
              <a:rPr lang="en-US" altLang="zh-CN" i="1">
                <a:latin typeface="Arial" panose="020B0604020202090204" pitchFamily="34" charset="0"/>
              </a:rPr>
              <a:t>lists of integers</a:t>
            </a:r>
          </a:p>
          <a:p>
            <a:pPr>
              <a:lnSpc>
                <a:spcPct val="100000"/>
              </a:lnSpc>
              <a:spcBef>
                <a:spcPct val="0"/>
              </a:spcBef>
              <a:buFontTx/>
              <a:buNone/>
            </a:pPr>
            <a:r>
              <a:rPr lang="en-US" altLang="zh-CN">
                <a:latin typeface="Arial" panose="020B0604020202090204" pitchFamily="34" charset="0"/>
              </a:rPr>
              <a:t>• </a:t>
            </a:r>
            <a:r>
              <a:rPr lang="en-US" altLang="zh-CN" b="1">
                <a:latin typeface="Arial" panose="020B0604020202090204" pitchFamily="34" charset="0"/>
              </a:rPr>
              <a:t>int -&gt; int 			 </a:t>
            </a:r>
            <a:r>
              <a:rPr lang="en-US" altLang="zh-CN">
                <a:latin typeface="Arial" panose="020B0604020202090204" pitchFamily="34" charset="0"/>
              </a:rPr>
              <a:t>... </a:t>
            </a:r>
            <a:r>
              <a:rPr lang="en-US" altLang="zh-CN" i="1">
                <a:latin typeface="Arial" panose="020B0604020202090204" pitchFamily="34" charset="0"/>
              </a:rPr>
              <a:t>Functions </a:t>
            </a:r>
            <a:r>
              <a:rPr lang="en-US" altLang="zh-CN">
                <a:latin typeface="Arial" panose="020B0604020202090204" pitchFamily="34" charset="0"/>
              </a:rPr>
              <a:t>from </a:t>
            </a:r>
            <a:r>
              <a:rPr lang="en-US" altLang="zh-CN" i="1">
                <a:latin typeface="Arial" panose="020B0604020202090204" pitchFamily="34" charset="0"/>
              </a:rPr>
              <a:t>integers </a:t>
            </a:r>
            <a:r>
              <a:rPr lang="en-US" altLang="zh-CN">
                <a:latin typeface="Arial" panose="020B0604020202090204" pitchFamily="34" charset="0"/>
              </a:rPr>
              <a:t>to </a:t>
            </a:r>
            <a:r>
              <a:rPr lang="en-US" altLang="zh-CN" i="1">
                <a:latin typeface="Arial" panose="020B0604020202090204" pitchFamily="34" charset="0"/>
              </a:rPr>
              <a:t>integers</a:t>
            </a:r>
          </a:p>
          <a:p>
            <a:pPr>
              <a:lnSpc>
                <a:spcPct val="100000"/>
              </a:lnSpc>
              <a:spcBef>
                <a:spcPct val="0"/>
              </a:spcBef>
              <a:buFontTx/>
              <a:buNone/>
            </a:pPr>
            <a:endParaRPr lang="en-US" altLang="zh-CN" sz="1000" i="1">
              <a:latin typeface="Arial" panose="020B0604020202090204" pitchFamily="34" charset="0"/>
            </a:endParaRPr>
          </a:p>
          <a:p>
            <a:pPr>
              <a:lnSpc>
                <a:spcPct val="100000"/>
              </a:lnSpc>
              <a:spcBef>
                <a:spcPct val="0"/>
              </a:spcBef>
              <a:buFontTx/>
              <a:buNone/>
            </a:pPr>
            <a:r>
              <a:rPr lang="en-US" altLang="zh-CN" b="1" i="1">
                <a:solidFill>
                  <a:srgbClr val="FF0000"/>
                </a:solidFill>
                <a:latin typeface="Arial" panose="020B0604020202090204" pitchFamily="34" charset="0"/>
              </a:rPr>
              <a:t>    </a:t>
            </a:r>
            <a:r>
              <a:rPr lang="en-US" altLang="zh-CN" sz="3200" b="1" i="1">
                <a:solidFill>
                  <a:srgbClr val="FF0000"/>
                </a:solidFill>
                <a:latin typeface="Arial" panose="020B0604020202090204" pitchFamily="34" charset="0"/>
              </a:rPr>
              <a:t>functions are values</a:t>
            </a:r>
            <a:endParaRPr lang="zh-CN" altLang="en-US">
              <a:solidFill>
                <a:srgbClr val="FF0000"/>
              </a:solidFill>
              <a:latin typeface="Arial" panose="020B0604020202090204" pitchFamily="34" charset="0"/>
            </a:endParaRPr>
          </a:p>
        </p:txBody>
      </p:sp>
      <p:sp>
        <p:nvSpPr>
          <p:cNvPr id="5" name="矩形 4"/>
          <p:cNvSpPr>
            <a:spLocks noChangeArrowheads="1"/>
          </p:cNvSpPr>
          <p:nvPr/>
        </p:nvSpPr>
        <p:spPr bwMode="auto">
          <a:xfrm>
            <a:off x="1169988" y="3260725"/>
            <a:ext cx="6426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zh-CN" b="1">
                <a:solidFill>
                  <a:srgbClr val="FF0000"/>
                </a:solidFill>
                <a:latin typeface="黑体" panose="02010609060101010101" pitchFamily="49" charset="-122"/>
                <a:ea typeface="黑体" panose="02010609060101010101" pitchFamily="49" charset="-122"/>
              </a:rPr>
              <a:t>TYPE SAFETY</a:t>
            </a:r>
          </a:p>
          <a:p>
            <a:pPr>
              <a:lnSpc>
                <a:spcPct val="100000"/>
              </a:lnSpc>
              <a:spcBef>
                <a:spcPct val="0"/>
              </a:spcBef>
            </a:pPr>
            <a:r>
              <a:rPr lang="zh-CN" altLang="en-US" b="1">
                <a:solidFill>
                  <a:srgbClr val="FF0000"/>
                </a:solidFill>
                <a:latin typeface="黑体" panose="02010609060101010101" pitchFamily="49" charset="-122"/>
                <a:ea typeface="黑体" panose="02010609060101010101" pitchFamily="49" charset="-122"/>
              </a:rPr>
              <a:t>严格类型检查，具有</a:t>
            </a:r>
            <a:r>
              <a:rPr lang="en-US" altLang="zh-CN" b="1">
                <a:solidFill>
                  <a:srgbClr val="FF0000"/>
                </a:solidFill>
                <a:latin typeface="黑体" panose="02010609060101010101" pitchFamily="49" charset="-122"/>
                <a:ea typeface="黑体" panose="02010609060101010101" pitchFamily="49" charset="-122"/>
              </a:rPr>
              <a:t>well-typed</a:t>
            </a:r>
            <a:r>
              <a:rPr lang="zh-CN" altLang="en-US" b="1">
                <a:solidFill>
                  <a:srgbClr val="FF0000"/>
                </a:solidFill>
                <a:latin typeface="黑体" panose="02010609060101010101" pitchFamily="49" charset="-122"/>
                <a:ea typeface="黑体" panose="02010609060101010101" pitchFamily="49" charset="-122"/>
              </a:rPr>
              <a:t>特性</a:t>
            </a:r>
            <a:endParaRPr lang="zh-CN" altLang="en-US" sz="240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663" y="609917"/>
            <a:ext cx="9753601" cy="776923"/>
          </a:xfrm>
        </p:spPr>
        <p:txBody>
          <a:bodyPr/>
          <a:lstStyle/>
          <a:p>
            <a:r>
              <a:rPr lang="zh-CN" altLang="en-US" dirty="0">
                <a:latin typeface="黑体"/>
                <a:ea typeface="黑体"/>
                <a:sym typeface="黑体"/>
              </a:rPr>
              <a:t>什么是函数？</a:t>
            </a:r>
          </a:p>
        </p:txBody>
      </p:sp>
      <p:sp>
        <p:nvSpPr>
          <p:cNvPr id="4" name="椭圆 3"/>
          <p:cNvSpPr/>
          <p:nvPr/>
        </p:nvSpPr>
        <p:spPr>
          <a:xfrm>
            <a:off x="2697480" y="1868885"/>
            <a:ext cx="2026920" cy="1939128"/>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
        <p:nvSpPr>
          <p:cNvPr id="5" name="椭圆 4"/>
          <p:cNvSpPr/>
          <p:nvPr/>
        </p:nvSpPr>
        <p:spPr>
          <a:xfrm>
            <a:off x="7124700" y="1868885"/>
            <a:ext cx="2026920" cy="1939125"/>
          </a:xfrm>
          <a:prstGeom prst="ellipse">
            <a:avLst/>
          </a:prstGeom>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cxnSp>
        <p:nvCxnSpPr>
          <p:cNvPr id="7" name="直线箭头连接符 6"/>
          <p:cNvCxnSpPr/>
          <p:nvPr/>
        </p:nvCxnSpPr>
        <p:spPr>
          <a:xfrm>
            <a:off x="5234940" y="2857500"/>
            <a:ext cx="134112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 name="标题 1"/>
          <p:cNvSpPr txBox="1"/>
          <p:nvPr/>
        </p:nvSpPr>
        <p:spPr>
          <a:xfrm>
            <a:off x="3484034" y="2584322"/>
            <a:ext cx="317404" cy="508253"/>
          </a:xfrm>
          <a:prstGeom prst="rect">
            <a:avLst/>
          </a:prstGeom>
          <a:ln w="12700">
            <a:miter lim="400000"/>
          </a:ln>
        </p:spPr>
        <p:txBody>
          <a:bodyPr lIns="45718" tIns="45718" rIns="45718" bIns="45718" anchor="ct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r>
              <a:rPr lang="en-US" altLang="zh-CN" sz="6600" b="1" dirty="0">
                <a:sym typeface="黑体"/>
              </a:rPr>
              <a:t>X</a:t>
            </a:r>
            <a:endParaRPr lang="zh-CN" altLang="en-US" sz="6600" b="1" dirty="0">
              <a:sym typeface="黑体"/>
            </a:endParaRPr>
          </a:p>
        </p:txBody>
      </p:sp>
      <p:sp>
        <p:nvSpPr>
          <p:cNvPr id="9" name="标题 1"/>
          <p:cNvSpPr txBox="1"/>
          <p:nvPr/>
        </p:nvSpPr>
        <p:spPr>
          <a:xfrm>
            <a:off x="7927551" y="2512933"/>
            <a:ext cx="421217" cy="776923"/>
          </a:xfrm>
          <a:prstGeom prst="rect">
            <a:avLst/>
          </a:prstGeom>
          <a:ln w="12700">
            <a:miter lim="400000"/>
          </a:ln>
        </p:spPr>
        <p:txBody>
          <a:bodyPr lIns="45718" tIns="45718" rIns="45718" bIns="45718" anchor="ct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r>
              <a:rPr lang="en-US" altLang="zh-CN" sz="6600" b="1" dirty="0">
                <a:sym typeface="黑体"/>
              </a:rPr>
              <a:t>Y</a:t>
            </a:r>
            <a:endParaRPr lang="zh-CN" altLang="en-US" sz="6600" b="1" dirty="0">
              <a:sym typeface="黑体"/>
            </a:endParaRPr>
          </a:p>
        </p:txBody>
      </p:sp>
      <p:sp>
        <p:nvSpPr>
          <p:cNvPr id="11" name="标题 1"/>
          <p:cNvSpPr txBox="1"/>
          <p:nvPr/>
        </p:nvSpPr>
        <p:spPr>
          <a:xfrm>
            <a:off x="5509725" y="2409765"/>
            <a:ext cx="791549" cy="508253"/>
          </a:xfrm>
          <a:prstGeom prst="rect">
            <a:avLst/>
          </a:prstGeom>
          <a:ln w="12700">
            <a:miter lim="400000"/>
          </a:ln>
        </p:spPr>
        <p:txBody>
          <a:bodyPr lIns="45718" tIns="45718" rIns="45718" bIns="45718" anchor="ct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r>
              <a:rPr lang="zh-CN" altLang="en-US" sz="2400" b="1" dirty="0">
                <a:sym typeface="黑体"/>
              </a:rPr>
              <a:t>映射</a:t>
            </a:r>
          </a:p>
        </p:txBody>
      </p:sp>
      <p:sp>
        <p:nvSpPr>
          <p:cNvPr id="12" name="标题 1"/>
          <p:cNvSpPr txBox="1"/>
          <p:nvPr/>
        </p:nvSpPr>
        <p:spPr>
          <a:xfrm>
            <a:off x="3238792" y="3911605"/>
            <a:ext cx="1125292" cy="508253"/>
          </a:xfrm>
          <a:prstGeom prst="rect">
            <a:avLst/>
          </a:prstGeom>
          <a:ln w="12700">
            <a:miter lim="400000"/>
          </a:ln>
        </p:spPr>
        <p:txBody>
          <a:bodyPr lIns="45718" tIns="45718" rIns="45718" bIns="45718" anchor="ct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r>
              <a:rPr lang="zh-CN" altLang="en-US" sz="2400" b="1" dirty="0">
                <a:sym typeface="黑体"/>
              </a:rPr>
              <a:t>定义域</a:t>
            </a:r>
          </a:p>
        </p:txBody>
      </p:sp>
      <p:sp>
        <p:nvSpPr>
          <p:cNvPr id="13" name="标题 1"/>
          <p:cNvSpPr txBox="1"/>
          <p:nvPr/>
        </p:nvSpPr>
        <p:spPr>
          <a:xfrm>
            <a:off x="7827918" y="3914150"/>
            <a:ext cx="846619" cy="508253"/>
          </a:xfrm>
          <a:prstGeom prst="rect">
            <a:avLst/>
          </a:prstGeom>
          <a:ln w="12700">
            <a:miter lim="400000"/>
          </a:ln>
        </p:spPr>
        <p:txBody>
          <a:bodyPr lIns="45718" tIns="45718" rIns="45718" bIns="45718" anchor="ct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r>
              <a:rPr lang="zh-CN" altLang="en-US" sz="2400" b="1" dirty="0">
                <a:sym typeface="黑体"/>
              </a:rPr>
              <a:t>值域</a:t>
            </a:r>
          </a:p>
        </p:txBody>
      </p:sp>
      <p:sp>
        <p:nvSpPr>
          <p:cNvPr id="14" name="标题 1"/>
          <p:cNvSpPr txBox="1"/>
          <p:nvPr/>
        </p:nvSpPr>
        <p:spPr>
          <a:xfrm>
            <a:off x="1219199" y="5057854"/>
            <a:ext cx="9753601" cy="776923"/>
          </a:xfrm>
          <a:prstGeom prst="rect">
            <a:avLst/>
          </a:prstGeom>
          <a:ln w="12700">
            <a:miter lim="400000"/>
          </a:ln>
        </p:spPr>
        <p:txBody>
          <a:bodyPr lIns="45718" tIns="45718" rIns="45718" bIns="45718" anchor="ct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lnSpc>
                <a:spcPct val="150000"/>
              </a:lnSpc>
            </a:pPr>
            <a:r>
              <a:rPr lang="zh-CN" altLang="en-US" sz="3200" b="1" dirty="0">
                <a:latin typeface="黑体"/>
                <a:ea typeface="黑体"/>
                <a:sym typeface="黑体"/>
              </a:rPr>
              <a:t>生活和学习中有无数的函数</a:t>
            </a:r>
            <a:endParaRPr lang="en-US" altLang="zh-CN" sz="3200" b="1" dirty="0">
              <a:latin typeface="黑体"/>
              <a:ea typeface="黑体"/>
              <a:sym typeface="黑体"/>
            </a:endParaRPr>
          </a:p>
          <a:p>
            <a:pPr algn="ctr" hangingPunct="1">
              <a:lnSpc>
                <a:spcPct val="150000"/>
              </a:lnSpc>
            </a:pPr>
            <a:r>
              <a:rPr lang="zh-CN" altLang="en-US" sz="3200" b="1" dirty="0">
                <a:latin typeface="黑体"/>
                <a:ea typeface="黑体"/>
                <a:sym typeface="黑体"/>
              </a:rPr>
              <a:t>如果</a:t>
            </a:r>
            <a:r>
              <a:rPr lang="en-US" altLang="zh-CN" sz="3200" b="1" dirty="0">
                <a:latin typeface="黑体"/>
                <a:ea typeface="黑体"/>
                <a:sym typeface="黑体"/>
              </a:rPr>
              <a:t>F(x)</a:t>
            </a:r>
            <a:r>
              <a:rPr lang="zh-CN" altLang="en-US" sz="3200" b="1" dirty="0">
                <a:latin typeface="黑体"/>
                <a:ea typeface="黑体"/>
                <a:sym typeface="黑体"/>
              </a:rPr>
              <a:t>太复杂怎么办？</a:t>
            </a:r>
          </a:p>
        </p:txBody>
      </p:sp>
      <p:sp>
        <p:nvSpPr>
          <p:cNvPr id="6" name="矩形 5"/>
          <p:cNvSpPr/>
          <p:nvPr/>
        </p:nvSpPr>
        <p:spPr>
          <a:xfrm>
            <a:off x="5577384" y="2909475"/>
            <a:ext cx="540533" cy="369332"/>
          </a:xfrm>
          <a:prstGeom prst="rect">
            <a:avLst/>
          </a:prstGeom>
        </p:spPr>
        <p:txBody>
          <a:bodyPr wrap="none">
            <a:spAutoFit/>
          </a:bodyPr>
          <a:lstStyle/>
          <a:p>
            <a:r>
              <a:rPr lang="en-US" altLang="zh-CN" b="1" dirty="0">
                <a:sym typeface="黑体"/>
              </a:rPr>
              <a:t>F(x)</a:t>
            </a:r>
            <a:endParaRPr lang="zh-CN" altLang="en-US"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a:xfrm>
            <a:off x="649524" y="71711"/>
            <a:ext cx="9753601" cy="1668463"/>
          </a:xfrm>
        </p:spPr>
        <p:txBody>
          <a:bodyPr/>
          <a:lstStyle/>
          <a:p>
            <a:r>
              <a:rPr lang="zh-CN" altLang="en-US" dirty="0">
                <a:latin typeface="黑体" panose="02010609060101010101" pitchFamily="49" charset="-122"/>
                <a:ea typeface="黑体" panose="02010609060101010101" pitchFamily="49" charset="-122"/>
              </a:rPr>
              <a:t>表达式求值</a:t>
            </a:r>
          </a:p>
        </p:txBody>
      </p:sp>
      <p:graphicFrame>
        <p:nvGraphicFramePr>
          <p:cNvPr id="5" name="表格 4"/>
          <p:cNvGraphicFramePr>
            <a:graphicFrameLocks noGrp="1"/>
          </p:cNvGraphicFramePr>
          <p:nvPr/>
        </p:nvGraphicFramePr>
        <p:xfrm>
          <a:off x="1296988" y="1844675"/>
          <a:ext cx="8128000" cy="2071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517922">
                <a:tc>
                  <a:txBody>
                    <a:bodyPr/>
                    <a:lstStyle/>
                    <a:p>
                      <a:pPr algn="ctr"/>
                      <a:r>
                        <a:rPr lang="en-US" altLang="zh-CN" sz="2800" dirty="0"/>
                        <a:t>expression</a:t>
                      </a:r>
                      <a:endParaRPr lang="zh-CN" altLang="en-US" sz="2800" dirty="0"/>
                    </a:p>
                  </a:txBody>
                  <a:tcPr marT="45615" marB="45615"/>
                </a:tc>
                <a:tc>
                  <a:txBody>
                    <a:bodyPr/>
                    <a:lstStyle/>
                    <a:p>
                      <a:pPr algn="ctr"/>
                      <a:r>
                        <a:rPr lang="en-US" altLang="zh-CN" sz="2800" dirty="0"/>
                        <a:t>Value: type</a:t>
                      </a:r>
                      <a:endParaRPr lang="zh-CN" altLang="en-US" sz="2800" dirty="0"/>
                    </a:p>
                  </a:txBody>
                  <a:tcPr marT="45615" marB="45615"/>
                </a:tc>
                <a:extLst>
                  <a:ext uri="{0D108BD9-81ED-4DB2-BD59-A6C34878D82A}">
                    <a16:rowId xmlns:a16="http://schemas.microsoft.com/office/drawing/2014/main" val="10000"/>
                  </a:ext>
                </a:extLst>
              </a:tr>
              <a:tr h="517922">
                <a:tc>
                  <a:txBody>
                    <a:bodyPr/>
                    <a:lstStyle/>
                    <a:p>
                      <a:pPr algn="ctr"/>
                      <a:r>
                        <a:rPr lang="en-US" altLang="zh-CN" sz="2800" dirty="0"/>
                        <a:t>(3+4)</a:t>
                      </a:r>
                      <a:r>
                        <a:rPr lang="zh-CN" altLang="en-US" sz="2800" dirty="0"/>
                        <a:t>*</a:t>
                      </a:r>
                      <a:r>
                        <a:rPr lang="en-US" altLang="zh-CN" sz="2800" dirty="0"/>
                        <a:t>6</a:t>
                      </a:r>
                      <a:endParaRPr lang="zh-CN" altLang="en-US" sz="2800" dirty="0"/>
                    </a:p>
                  </a:txBody>
                  <a:tcPr marT="45615" marB="45615"/>
                </a:tc>
                <a:tc>
                  <a:txBody>
                    <a:bodyPr/>
                    <a:lstStyle/>
                    <a:p>
                      <a:pPr algn="ctr"/>
                      <a:r>
                        <a:rPr lang="en-US" altLang="zh-CN" sz="2800" dirty="0"/>
                        <a:t>42: </a:t>
                      </a:r>
                      <a:r>
                        <a:rPr lang="en-US" altLang="zh-CN" sz="2800" dirty="0" err="1"/>
                        <a:t>int</a:t>
                      </a:r>
                      <a:endParaRPr lang="zh-CN" altLang="en-US" sz="2800" dirty="0"/>
                    </a:p>
                  </a:txBody>
                  <a:tcPr marT="45615" marB="45615"/>
                </a:tc>
                <a:extLst>
                  <a:ext uri="{0D108BD9-81ED-4DB2-BD59-A6C34878D82A}">
                    <a16:rowId xmlns:a16="http://schemas.microsoft.com/office/drawing/2014/main" val="10001"/>
                  </a:ext>
                </a:extLst>
              </a:tr>
              <a:tr h="51792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dirty="0"/>
                        <a:t>(3.0+4.0)</a:t>
                      </a:r>
                      <a:r>
                        <a:rPr lang="zh-CN" altLang="en-US" sz="2800" dirty="0"/>
                        <a:t>*</a:t>
                      </a:r>
                      <a:r>
                        <a:rPr lang="en-US" altLang="zh-CN" sz="2800" dirty="0"/>
                        <a:t>6.0</a:t>
                      </a:r>
                      <a:endParaRPr lang="zh-CN" altLang="en-US" sz="2800" dirty="0"/>
                    </a:p>
                  </a:txBody>
                  <a:tcPr marT="45615" marB="45615"/>
                </a:tc>
                <a:tc>
                  <a:txBody>
                    <a:bodyPr/>
                    <a:lstStyle/>
                    <a:p>
                      <a:pPr algn="ctr"/>
                      <a:r>
                        <a:rPr lang="en-US" altLang="zh-CN" sz="2800" dirty="0"/>
                        <a:t>42.0:</a:t>
                      </a:r>
                      <a:r>
                        <a:rPr lang="en-US" altLang="zh-CN" sz="2800" baseline="0" dirty="0"/>
                        <a:t> real</a:t>
                      </a:r>
                      <a:endParaRPr lang="zh-CN" altLang="en-US" sz="2800" dirty="0"/>
                    </a:p>
                  </a:txBody>
                  <a:tcPr marT="45615" marB="45615"/>
                </a:tc>
                <a:extLst>
                  <a:ext uri="{0D108BD9-81ED-4DB2-BD59-A6C34878D82A}">
                    <a16:rowId xmlns:a16="http://schemas.microsoft.com/office/drawing/2014/main" val="10002"/>
                  </a:ext>
                </a:extLst>
              </a:tr>
              <a:tr h="517922">
                <a:tc>
                  <a:txBody>
                    <a:bodyPr/>
                    <a:lstStyle/>
                    <a:p>
                      <a:pPr algn="ctr"/>
                      <a:r>
                        <a:rPr lang="en-US" altLang="zh-CN" sz="2800" dirty="0"/>
                        <a:t>(42, 5)</a:t>
                      </a:r>
                      <a:endParaRPr lang="zh-CN" altLang="en-US" sz="2800" dirty="0"/>
                    </a:p>
                  </a:txBody>
                  <a:tcPr marT="45615" marB="45615"/>
                </a:tc>
                <a:tc>
                  <a:txBody>
                    <a:bodyPr/>
                    <a:lstStyle/>
                    <a:p>
                      <a:pPr algn="ctr"/>
                      <a:r>
                        <a:rPr lang="en-US" altLang="zh-CN" sz="2800" dirty="0"/>
                        <a:t>(42, 5):</a:t>
                      </a:r>
                      <a:r>
                        <a:rPr lang="en-US" altLang="zh-CN" sz="2800" baseline="0" dirty="0"/>
                        <a:t> </a:t>
                      </a:r>
                      <a:r>
                        <a:rPr lang="en-US" altLang="zh-CN" sz="2800" baseline="0" dirty="0" err="1"/>
                        <a:t>int</a:t>
                      </a:r>
                      <a:r>
                        <a:rPr lang="en-US" altLang="zh-CN" sz="2800" baseline="0" dirty="0"/>
                        <a:t> * </a:t>
                      </a:r>
                      <a:r>
                        <a:rPr lang="en-US" altLang="zh-CN" sz="2800" baseline="0" dirty="0" err="1"/>
                        <a:t>int</a:t>
                      </a:r>
                      <a:endParaRPr lang="zh-CN" altLang="en-US" sz="2800" dirty="0"/>
                    </a:p>
                  </a:txBody>
                  <a:tcPr marT="45615" marB="45615"/>
                </a:tc>
                <a:extLst>
                  <a:ext uri="{0D108BD9-81ED-4DB2-BD59-A6C34878D82A}">
                    <a16:rowId xmlns:a16="http://schemas.microsoft.com/office/drawing/2014/main" val="10003"/>
                  </a:ext>
                </a:extLst>
              </a:tr>
            </a:tbl>
          </a:graphicData>
        </a:graphic>
      </p:graphicFrame>
      <p:sp>
        <p:nvSpPr>
          <p:cNvPr id="6" name="矩形 5"/>
          <p:cNvSpPr>
            <a:spLocks noChangeArrowheads="1"/>
          </p:cNvSpPr>
          <p:nvPr/>
        </p:nvSpPr>
        <p:spPr bwMode="auto">
          <a:xfrm>
            <a:off x="2312988" y="4676775"/>
            <a:ext cx="6096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a:latin typeface="Arial" panose="020B0604020202090204" pitchFamily="34" charset="0"/>
              </a:rPr>
              <a:t>Standard ML of New Jersey [...]</a:t>
            </a:r>
          </a:p>
          <a:p>
            <a:pPr>
              <a:lnSpc>
                <a:spcPct val="100000"/>
              </a:lnSpc>
              <a:spcBef>
                <a:spcPct val="0"/>
              </a:spcBef>
              <a:buFontTx/>
              <a:buNone/>
            </a:pPr>
            <a:r>
              <a:rPr lang="en-US" altLang="zh-CN">
                <a:latin typeface="Arial" panose="020B0604020202090204" pitchFamily="34" charset="0"/>
              </a:rPr>
              <a:t>225 + 193</a:t>
            </a:r>
          </a:p>
          <a:p>
            <a:pPr>
              <a:lnSpc>
                <a:spcPct val="100000"/>
              </a:lnSpc>
              <a:spcBef>
                <a:spcPct val="0"/>
              </a:spcBef>
              <a:buFontTx/>
              <a:buNone/>
            </a:pPr>
            <a:r>
              <a:rPr lang="en-US" altLang="zh-CN">
                <a:latin typeface="Arial" panose="020B0604020202090204" pitchFamily="34" charset="0"/>
              </a:rPr>
              <a:t>val it = 418 : int</a:t>
            </a:r>
            <a:endParaRPr lang="zh-CN" altLang="en-US">
              <a:latin typeface="Arial" panose="020B0604020202090204" pitchFamily="34" charset="0"/>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p:cNvSpPr>
          <p:nvPr>
            <p:ph type="title"/>
          </p:nvPr>
        </p:nvSpPr>
        <p:spPr>
          <a:xfrm>
            <a:off x="777875" y="169863"/>
            <a:ext cx="10515600" cy="1325562"/>
          </a:xfrm>
        </p:spPr>
        <p:txBody>
          <a:bodyPr/>
          <a:lstStyle/>
          <a:p>
            <a:r>
              <a:rPr lang="zh-CN" altLang="en-US">
                <a:latin typeface="黑体" panose="02010609060101010101" pitchFamily="49" charset="-122"/>
                <a:ea typeface="黑体" panose="02010609060101010101" pitchFamily="49" charset="-122"/>
              </a:rPr>
              <a:t>函数求值</a:t>
            </a:r>
          </a:p>
        </p:txBody>
      </p:sp>
      <p:graphicFrame>
        <p:nvGraphicFramePr>
          <p:cNvPr id="5" name="表格 4"/>
          <p:cNvGraphicFramePr>
            <a:graphicFrameLocks noGrp="1"/>
          </p:cNvGraphicFramePr>
          <p:nvPr/>
        </p:nvGraphicFramePr>
        <p:xfrm>
          <a:off x="1252538" y="2513013"/>
          <a:ext cx="8128000" cy="20718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517922">
                <a:tc>
                  <a:txBody>
                    <a:bodyPr/>
                    <a:lstStyle/>
                    <a:p>
                      <a:pPr algn="ctr"/>
                      <a:r>
                        <a:rPr lang="en-US" altLang="zh-CN" sz="2800" dirty="0"/>
                        <a:t>expression</a:t>
                      </a:r>
                      <a:endParaRPr lang="zh-CN" altLang="en-US" sz="2800" dirty="0"/>
                    </a:p>
                  </a:txBody>
                  <a:tcPr marT="45615" marB="45615"/>
                </a:tc>
                <a:tc>
                  <a:txBody>
                    <a:bodyPr/>
                    <a:lstStyle/>
                    <a:p>
                      <a:pPr algn="ctr"/>
                      <a:r>
                        <a:rPr lang="en-US" altLang="zh-CN" sz="2800" dirty="0"/>
                        <a:t>Value: type</a:t>
                      </a:r>
                      <a:endParaRPr lang="zh-CN" altLang="en-US" sz="2800" dirty="0"/>
                    </a:p>
                  </a:txBody>
                  <a:tcPr marT="45615" marB="45615"/>
                </a:tc>
                <a:extLst>
                  <a:ext uri="{0D108BD9-81ED-4DB2-BD59-A6C34878D82A}">
                    <a16:rowId xmlns:a16="http://schemas.microsoft.com/office/drawing/2014/main" val="10000"/>
                  </a:ext>
                </a:extLst>
              </a:tr>
              <a:tr h="517922">
                <a:tc>
                  <a:txBody>
                    <a:bodyPr/>
                    <a:lstStyle/>
                    <a:p>
                      <a:pPr algn="ctr"/>
                      <a:r>
                        <a:rPr lang="en-US" altLang="zh-CN" sz="2800" b="1" i="0" u="none" strike="noStrike" kern="1200" baseline="0" dirty="0" err="1">
                          <a:solidFill>
                            <a:schemeClr val="dk1"/>
                          </a:solidFill>
                          <a:latin typeface="+mn-lt"/>
                          <a:ea typeface="+mn-ea"/>
                          <a:cs typeface="+mn-cs"/>
                        </a:rPr>
                        <a:t>fn</a:t>
                      </a:r>
                      <a:r>
                        <a:rPr lang="en-US" altLang="zh-CN" sz="2800" b="1" i="0" u="none" strike="noStrike" kern="1200" baseline="0" dirty="0">
                          <a:solidFill>
                            <a:schemeClr val="dk1"/>
                          </a:solidFill>
                          <a:latin typeface="+mn-lt"/>
                          <a:ea typeface="+mn-ea"/>
                          <a:cs typeface="+mn-cs"/>
                        </a:rPr>
                        <a:t> </a:t>
                      </a:r>
                      <a:r>
                        <a:rPr lang="en-US" altLang="zh-CN" sz="2800" b="0" i="0" u="none" strike="noStrike" kern="1200" baseline="0" dirty="0">
                          <a:solidFill>
                            <a:schemeClr val="dk1"/>
                          </a:solidFill>
                          <a:latin typeface="+mn-lt"/>
                          <a:ea typeface="+mn-ea"/>
                          <a:cs typeface="+mn-cs"/>
                        </a:rPr>
                        <a:t>(</a:t>
                      </a:r>
                      <a:r>
                        <a:rPr lang="en-US" altLang="zh-CN" sz="2800" b="0" i="0" u="none" strike="noStrike" kern="1200" baseline="0" dirty="0" err="1">
                          <a:solidFill>
                            <a:schemeClr val="dk1"/>
                          </a:solidFill>
                          <a:latin typeface="+mn-lt"/>
                          <a:ea typeface="+mn-ea"/>
                          <a:cs typeface="+mn-cs"/>
                        </a:rPr>
                        <a:t>x:int</a:t>
                      </a:r>
                      <a:r>
                        <a:rPr lang="en-US" altLang="zh-CN" sz="2800" b="0" i="0" u="none" strike="noStrike" kern="1200" baseline="0" dirty="0">
                          <a:solidFill>
                            <a:schemeClr val="dk1"/>
                          </a:solidFill>
                          <a:latin typeface="+mn-lt"/>
                          <a:ea typeface="+mn-ea"/>
                          <a:cs typeface="+mn-cs"/>
                        </a:rPr>
                        <a:t>):</a:t>
                      </a:r>
                      <a:r>
                        <a:rPr lang="en-US" altLang="zh-CN" sz="2800" b="0" i="0" u="none" strike="noStrike" kern="1200" baseline="0" dirty="0" err="1">
                          <a:solidFill>
                            <a:schemeClr val="dk1"/>
                          </a:solidFill>
                          <a:latin typeface="+mn-lt"/>
                          <a:ea typeface="+mn-ea"/>
                          <a:cs typeface="+mn-cs"/>
                        </a:rPr>
                        <a:t>int</a:t>
                      </a:r>
                      <a:r>
                        <a:rPr lang="en-US" altLang="zh-CN" sz="2800" b="0" i="0" u="none" strike="noStrike" kern="1200" baseline="0" dirty="0">
                          <a:solidFill>
                            <a:schemeClr val="dk1"/>
                          </a:solidFill>
                          <a:latin typeface="+mn-lt"/>
                          <a:ea typeface="+mn-ea"/>
                          <a:cs typeface="+mn-cs"/>
                        </a:rPr>
                        <a:t> = x+1</a:t>
                      </a:r>
                      <a:endParaRPr lang="zh-CN" altLang="en-US" sz="4000" dirty="0"/>
                    </a:p>
                  </a:txBody>
                  <a:tcPr marT="45615" marB="45615"/>
                </a:tc>
                <a:tc>
                  <a:txBody>
                    <a:bodyPr/>
                    <a:lstStyle/>
                    <a:p>
                      <a:pPr algn="ctr"/>
                      <a:r>
                        <a:rPr lang="en-US" altLang="zh-CN" sz="2800" b="0" i="0" u="none" strike="noStrike" kern="1200" baseline="0" dirty="0" err="1">
                          <a:solidFill>
                            <a:schemeClr val="dk1"/>
                          </a:solidFill>
                          <a:latin typeface="+mn-lt"/>
                          <a:ea typeface="+mn-ea"/>
                          <a:cs typeface="+mn-cs"/>
                        </a:rPr>
                        <a:t>fn</a:t>
                      </a:r>
                      <a:r>
                        <a:rPr lang="en-US" altLang="zh-CN" sz="2800" b="0" i="0" u="none" strike="noStrike" kern="1200" baseline="0" dirty="0">
                          <a:solidFill>
                            <a:schemeClr val="dk1"/>
                          </a:solidFill>
                          <a:latin typeface="+mn-lt"/>
                          <a:ea typeface="+mn-ea"/>
                          <a:cs typeface="+mn-cs"/>
                        </a:rPr>
                        <a:t>  : </a:t>
                      </a:r>
                      <a:r>
                        <a:rPr lang="en-US" altLang="zh-CN" sz="2800" b="0" i="0" u="none" strike="noStrike" kern="1200" baseline="0" dirty="0" err="1">
                          <a:solidFill>
                            <a:schemeClr val="dk1"/>
                          </a:solidFill>
                          <a:latin typeface="+mn-lt"/>
                          <a:ea typeface="+mn-ea"/>
                          <a:cs typeface="+mn-cs"/>
                        </a:rPr>
                        <a:t>int</a:t>
                      </a:r>
                      <a:r>
                        <a:rPr lang="en-US" altLang="zh-CN" sz="2800" b="0" i="0" u="none" strike="noStrike" kern="1200" baseline="0" dirty="0">
                          <a:solidFill>
                            <a:schemeClr val="dk1"/>
                          </a:solidFill>
                          <a:latin typeface="+mn-lt"/>
                          <a:ea typeface="+mn-ea"/>
                          <a:cs typeface="+mn-cs"/>
                        </a:rPr>
                        <a:t> -&gt; </a:t>
                      </a:r>
                      <a:r>
                        <a:rPr lang="en-US" altLang="zh-CN" sz="2800" b="0" i="0" u="none" strike="noStrike" kern="1200" baseline="0" dirty="0" err="1">
                          <a:solidFill>
                            <a:schemeClr val="dk1"/>
                          </a:solidFill>
                          <a:latin typeface="+mn-lt"/>
                          <a:ea typeface="+mn-ea"/>
                          <a:cs typeface="+mn-cs"/>
                        </a:rPr>
                        <a:t>int</a:t>
                      </a:r>
                      <a:endParaRPr lang="zh-CN" altLang="en-US" sz="4000" dirty="0"/>
                    </a:p>
                  </a:txBody>
                  <a:tcPr marT="45615" marB="45615"/>
                </a:tc>
                <a:extLst>
                  <a:ext uri="{0D108BD9-81ED-4DB2-BD59-A6C34878D82A}">
                    <a16:rowId xmlns:a16="http://schemas.microsoft.com/office/drawing/2014/main" val="10001"/>
                  </a:ext>
                </a:extLst>
              </a:tr>
              <a:tr h="51792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b="1" i="0" u="none" strike="noStrike" kern="1200" baseline="0" dirty="0" err="1">
                          <a:solidFill>
                            <a:schemeClr val="dk1"/>
                          </a:solidFill>
                          <a:latin typeface="+mn-lt"/>
                          <a:ea typeface="+mn-ea"/>
                          <a:cs typeface="+mn-cs"/>
                        </a:rPr>
                        <a:t>fn</a:t>
                      </a:r>
                      <a:r>
                        <a:rPr lang="en-US" altLang="zh-CN" sz="2800" b="1" i="0" u="none" strike="noStrike" kern="1200" baseline="0" dirty="0">
                          <a:solidFill>
                            <a:schemeClr val="dk1"/>
                          </a:solidFill>
                          <a:latin typeface="+mn-lt"/>
                          <a:ea typeface="+mn-ea"/>
                          <a:cs typeface="+mn-cs"/>
                        </a:rPr>
                        <a:t> </a:t>
                      </a:r>
                      <a:r>
                        <a:rPr lang="en-US" altLang="zh-CN" sz="2800" b="0" i="0" u="none" strike="noStrike" kern="1200" baseline="0" dirty="0">
                          <a:solidFill>
                            <a:schemeClr val="dk1"/>
                          </a:solidFill>
                          <a:latin typeface="+mn-lt"/>
                          <a:ea typeface="+mn-ea"/>
                          <a:cs typeface="+mn-cs"/>
                        </a:rPr>
                        <a:t>(</a:t>
                      </a:r>
                      <a:r>
                        <a:rPr lang="en-US" altLang="zh-CN" sz="2800" b="0" i="0" u="none" strike="noStrike" kern="1200" baseline="0" dirty="0" err="1">
                          <a:solidFill>
                            <a:schemeClr val="dk1"/>
                          </a:solidFill>
                          <a:latin typeface="+mn-lt"/>
                          <a:ea typeface="+mn-ea"/>
                          <a:cs typeface="+mn-cs"/>
                        </a:rPr>
                        <a:t>x:real</a:t>
                      </a:r>
                      <a:r>
                        <a:rPr lang="en-US" altLang="zh-CN" sz="2800" b="0" i="0" u="none" strike="noStrike" kern="1200" baseline="0" dirty="0">
                          <a:solidFill>
                            <a:schemeClr val="dk1"/>
                          </a:solidFill>
                          <a:latin typeface="+mn-lt"/>
                          <a:ea typeface="+mn-ea"/>
                          <a:cs typeface="+mn-cs"/>
                        </a:rPr>
                        <a:t>):real = x+1.0</a:t>
                      </a:r>
                      <a:endParaRPr lang="zh-CN" altLang="en-US" sz="4000" dirty="0"/>
                    </a:p>
                  </a:txBody>
                  <a:tcPr marT="45615" marB="45615"/>
                </a:tc>
                <a:tc>
                  <a:txBody>
                    <a:bodyPr/>
                    <a:lstStyle/>
                    <a:p>
                      <a:pPr algn="ctr"/>
                      <a:r>
                        <a:rPr lang="en-US" altLang="zh-CN" sz="2800" b="0" i="0" u="none" strike="noStrike" kern="1200" baseline="0" dirty="0" err="1">
                          <a:solidFill>
                            <a:schemeClr val="dk1"/>
                          </a:solidFill>
                          <a:latin typeface="+mn-lt"/>
                          <a:ea typeface="+mn-ea"/>
                          <a:cs typeface="+mn-cs"/>
                        </a:rPr>
                        <a:t>fn</a:t>
                      </a:r>
                      <a:r>
                        <a:rPr lang="en-US" altLang="zh-CN" sz="2800" b="0" i="0" u="none" strike="noStrike" kern="1200" baseline="0" dirty="0">
                          <a:solidFill>
                            <a:schemeClr val="dk1"/>
                          </a:solidFill>
                          <a:latin typeface="+mn-lt"/>
                          <a:ea typeface="+mn-ea"/>
                          <a:cs typeface="+mn-cs"/>
                        </a:rPr>
                        <a:t> : real -&gt; real</a:t>
                      </a:r>
                      <a:endParaRPr lang="zh-CN" altLang="en-US" sz="4000" dirty="0"/>
                    </a:p>
                  </a:txBody>
                  <a:tcPr marT="45615" marB="45615"/>
                </a:tc>
                <a:extLst>
                  <a:ext uri="{0D108BD9-81ED-4DB2-BD59-A6C34878D82A}">
                    <a16:rowId xmlns:a16="http://schemas.microsoft.com/office/drawing/2014/main" val="10002"/>
                  </a:ext>
                </a:extLst>
              </a:tr>
              <a:tr h="517922">
                <a:tc>
                  <a:txBody>
                    <a:bodyPr/>
                    <a:lstStyle/>
                    <a:p>
                      <a:pPr algn="ctr"/>
                      <a:r>
                        <a:rPr lang="en-US" altLang="zh-CN" sz="2800" b="0" i="0" u="none" strike="noStrike" kern="1200" baseline="0" dirty="0" err="1">
                          <a:solidFill>
                            <a:schemeClr val="dk1"/>
                          </a:solidFill>
                          <a:latin typeface="+mn-lt"/>
                          <a:ea typeface="+mn-ea"/>
                          <a:cs typeface="+mn-cs"/>
                        </a:rPr>
                        <a:t>Math.sin</a:t>
                      </a:r>
                      <a:endParaRPr lang="zh-CN" altLang="en-US" sz="4000" dirty="0"/>
                    </a:p>
                  </a:txBody>
                  <a:tcPr marT="45615" marB="45615"/>
                </a:tc>
                <a:tc>
                  <a:txBody>
                    <a:bodyPr/>
                    <a:lstStyle/>
                    <a:p>
                      <a:pPr algn="ctr"/>
                      <a:r>
                        <a:rPr lang="en-US" altLang="zh-CN" sz="2800" b="0" i="0" u="none" strike="noStrike" kern="1200" baseline="0" dirty="0" err="1">
                          <a:solidFill>
                            <a:schemeClr val="dk1"/>
                          </a:solidFill>
                          <a:latin typeface="+mn-lt"/>
                          <a:ea typeface="+mn-ea"/>
                          <a:cs typeface="+mn-cs"/>
                        </a:rPr>
                        <a:t>fn</a:t>
                      </a:r>
                      <a:r>
                        <a:rPr lang="en-US" altLang="zh-CN" sz="2800" b="0" i="0" u="none" strike="noStrike" kern="1200" baseline="0" dirty="0">
                          <a:solidFill>
                            <a:schemeClr val="dk1"/>
                          </a:solidFill>
                          <a:latin typeface="+mn-lt"/>
                          <a:ea typeface="+mn-ea"/>
                          <a:cs typeface="+mn-cs"/>
                        </a:rPr>
                        <a:t>  : real -&gt; real</a:t>
                      </a:r>
                      <a:endParaRPr lang="zh-CN" altLang="en-US" sz="4000" dirty="0"/>
                    </a:p>
                  </a:txBody>
                  <a:tcPr marT="45615" marB="45615"/>
                </a:tc>
                <a:extLst>
                  <a:ext uri="{0D108BD9-81ED-4DB2-BD59-A6C34878D82A}">
                    <a16:rowId xmlns:a16="http://schemas.microsoft.com/office/drawing/2014/main" val="10003"/>
                  </a:ext>
                </a:extLst>
              </a:tr>
            </a:tbl>
          </a:graphicData>
        </a:graphic>
      </p:graphicFrame>
      <p:sp>
        <p:nvSpPr>
          <p:cNvPr id="6" name="矩形 5"/>
          <p:cNvSpPr>
            <a:spLocks noChangeArrowheads="1"/>
          </p:cNvSpPr>
          <p:nvPr/>
        </p:nvSpPr>
        <p:spPr bwMode="auto">
          <a:xfrm>
            <a:off x="979488" y="1363663"/>
            <a:ext cx="96488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a:latin typeface="Arial" panose="020B0604020202090204" pitchFamily="34" charset="0"/>
                <a:ea typeface="黑体" panose="02010609060101010101" pitchFamily="49" charset="-122"/>
                <a:cs typeface="Arial" panose="020B0604020202090204" pitchFamily="34" charset="0"/>
              </a:rPr>
              <a:t>函数：以一定的规则将定义域上的值映射到值域上</a:t>
            </a: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zh-CN" altLang="en-US">
                <a:latin typeface="Arial" panose="020B0604020202090204" pitchFamily="34" charset="0"/>
                <a:ea typeface="黑体" panose="02010609060101010101" pitchFamily="49" charset="-122"/>
                <a:cs typeface="Arial" panose="020B0604020202090204" pitchFamily="34" charset="0"/>
              </a:rPr>
              <a:t>原型：</a:t>
            </a:r>
            <a:r>
              <a:rPr lang="en-US" altLang="zh-CN">
                <a:latin typeface="Arial" panose="020B0604020202090204" pitchFamily="34" charset="0"/>
                <a:ea typeface="黑体" panose="02010609060101010101" pitchFamily="49" charset="-122"/>
                <a:cs typeface="Arial" panose="020B0604020202090204" pitchFamily="34" charset="0"/>
              </a:rPr>
              <a:t>	fn:&lt;</a:t>
            </a:r>
            <a:r>
              <a:rPr lang="zh-CN" altLang="en-US">
                <a:latin typeface="Arial" panose="020B0604020202090204" pitchFamily="34" charset="0"/>
                <a:ea typeface="黑体" panose="02010609060101010101" pitchFamily="49" charset="-122"/>
                <a:cs typeface="Arial" panose="020B0604020202090204" pitchFamily="34" charset="0"/>
              </a:rPr>
              <a:t>定义域类型</a:t>
            </a:r>
            <a:r>
              <a:rPr lang="en-US" altLang="zh-CN">
                <a:latin typeface="Arial" panose="020B0604020202090204" pitchFamily="34" charset="0"/>
                <a:ea typeface="黑体" panose="02010609060101010101" pitchFamily="49" charset="-122"/>
                <a:cs typeface="Arial" panose="020B0604020202090204" pitchFamily="34" charset="0"/>
              </a:rPr>
              <a:t>&gt;  </a:t>
            </a:r>
            <a:r>
              <a:rPr lang="en-US" altLang="zh-CN">
                <a:solidFill>
                  <a:srgbClr val="000000"/>
                </a:solidFill>
                <a:latin typeface="Arial" panose="020B0604020202090204" pitchFamily="34" charset="0"/>
                <a:ea typeface="黑体" panose="02010609060101010101" pitchFamily="49" charset="-122"/>
                <a:cs typeface="Arial" panose="020B0604020202090204" pitchFamily="34" charset="0"/>
              </a:rPr>
              <a:t>-&gt;</a:t>
            </a:r>
            <a:r>
              <a:rPr lang="en-US" altLang="zh-CN">
                <a:latin typeface="Arial" panose="020B0604020202090204" pitchFamily="34" charset="0"/>
                <a:ea typeface="黑体" panose="02010609060101010101" pitchFamily="49" charset="-122"/>
                <a:cs typeface="Arial" panose="020B0604020202090204" pitchFamily="34" charset="0"/>
              </a:rPr>
              <a:t>  &lt;</a:t>
            </a:r>
            <a:r>
              <a:rPr lang="zh-CN" altLang="en-US">
                <a:latin typeface="Arial" panose="020B0604020202090204" pitchFamily="34" charset="0"/>
                <a:ea typeface="黑体" panose="02010609060101010101" pitchFamily="49" charset="-122"/>
                <a:cs typeface="Arial" panose="020B0604020202090204" pitchFamily="34" charset="0"/>
              </a:rPr>
              <a:t>值域类型</a:t>
            </a:r>
            <a:r>
              <a:rPr lang="en-US" altLang="zh-CN">
                <a:latin typeface="Arial" panose="020B0604020202090204" pitchFamily="34" charset="0"/>
                <a:ea typeface="黑体" panose="02010609060101010101" pitchFamily="49" charset="-122"/>
                <a:cs typeface="Arial" panose="020B0604020202090204" pitchFamily="34" charset="0"/>
              </a:rPr>
              <a:t>&gt;</a:t>
            </a:r>
            <a:endParaRPr lang="zh-CN" altLang="en-US">
              <a:latin typeface="Arial" panose="020B0604020202090204" pitchFamily="34" charset="0"/>
              <a:ea typeface="黑体" panose="02010609060101010101" pitchFamily="49" charset="-122"/>
              <a:cs typeface="Arial" panose="020B0604020202090204" pitchFamily="34" charset="0"/>
            </a:endParaRPr>
          </a:p>
        </p:txBody>
      </p:sp>
      <p:sp>
        <p:nvSpPr>
          <p:cNvPr id="3" name="矩形 2"/>
          <p:cNvSpPr>
            <a:spLocks noChangeArrowheads="1"/>
          </p:cNvSpPr>
          <p:nvPr/>
        </p:nvSpPr>
        <p:spPr bwMode="auto">
          <a:xfrm>
            <a:off x="200025" y="4733925"/>
            <a:ext cx="609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fr-FR" altLang="zh-CN" sz="2400" b="1">
                <a:latin typeface="Arial" panose="020B0604020202090204" pitchFamily="34" charset="0"/>
              </a:rPr>
              <a:t>fn </a:t>
            </a:r>
            <a:r>
              <a:rPr lang="fr-FR" altLang="zh-CN" sz="2400">
                <a:latin typeface="Arial" panose="020B0604020202090204" pitchFamily="34" charset="0"/>
              </a:rPr>
              <a:t>(x:int, y:int) : int*int = (x div y, x mod y)</a:t>
            </a:r>
          </a:p>
          <a:p>
            <a:pPr>
              <a:lnSpc>
                <a:spcPct val="100000"/>
              </a:lnSpc>
              <a:spcBef>
                <a:spcPct val="0"/>
              </a:spcBef>
              <a:buFontTx/>
              <a:buNone/>
            </a:pPr>
            <a:r>
              <a:rPr lang="en-US" altLang="zh-CN" sz="2400">
                <a:latin typeface="Arial" panose="020B0604020202090204" pitchFamily="34" charset="0"/>
              </a:rPr>
              <a:t>type </a:t>
            </a:r>
            <a:r>
              <a:rPr lang="en-US" altLang="zh-CN" sz="2400" b="1">
                <a:latin typeface="Arial" panose="020B0604020202090204" pitchFamily="34" charset="0"/>
              </a:rPr>
              <a:t>int*int -&gt; int*int</a:t>
            </a:r>
          </a:p>
        </p:txBody>
      </p:sp>
      <p:sp>
        <p:nvSpPr>
          <p:cNvPr id="4" name="矩形 3"/>
          <p:cNvSpPr>
            <a:spLocks noChangeArrowheads="1"/>
          </p:cNvSpPr>
          <p:nvPr/>
        </p:nvSpPr>
        <p:spPr bwMode="auto">
          <a:xfrm>
            <a:off x="4362450" y="5457825"/>
            <a:ext cx="76501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fr-FR" altLang="zh-CN" sz="2400" dirty="0">
                <a:latin typeface="Arial" panose="020B0604020202090204" pitchFamily="34" charset="0"/>
              </a:rPr>
              <a:t>(</a:t>
            </a:r>
            <a:r>
              <a:rPr lang="fr-FR" altLang="zh-CN" sz="2400" b="1" dirty="0" err="1">
                <a:latin typeface="Arial" panose="020B0604020202090204" pitchFamily="34" charset="0"/>
              </a:rPr>
              <a:t>fn</a:t>
            </a:r>
            <a:r>
              <a:rPr lang="fr-FR" altLang="zh-CN" sz="2400" b="1" dirty="0">
                <a:latin typeface="Arial" panose="020B0604020202090204" pitchFamily="34" charset="0"/>
              </a:rPr>
              <a:t> </a:t>
            </a:r>
            <a:r>
              <a:rPr lang="fr-FR" altLang="zh-CN" sz="2400" dirty="0">
                <a:latin typeface="Arial" panose="020B0604020202090204" pitchFamily="34" charset="0"/>
              </a:rPr>
              <a:t>(</a:t>
            </a:r>
            <a:r>
              <a:rPr lang="fr-FR" altLang="zh-CN" sz="2400" dirty="0" err="1">
                <a:latin typeface="Arial" panose="020B0604020202090204" pitchFamily="34" charset="0"/>
              </a:rPr>
              <a:t>x:int</a:t>
            </a:r>
            <a:r>
              <a:rPr lang="fr-FR" altLang="zh-CN" sz="2400" dirty="0">
                <a:latin typeface="Arial" panose="020B0604020202090204" pitchFamily="34" charset="0"/>
              </a:rPr>
              <a:t>, </a:t>
            </a:r>
            <a:r>
              <a:rPr lang="fr-FR" altLang="zh-CN" sz="2400" dirty="0" err="1">
                <a:latin typeface="Arial" panose="020B0604020202090204" pitchFamily="34" charset="0"/>
              </a:rPr>
              <a:t>y:int</a:t>
            </a:r>
            <a:r>
              <a:rPr lang="fr-FR" altLang="zh-CN" sz="2400" dirty="0">
                <a:latin typeface="Arial" panose="020B0604020202090204" pitchFamily="34" charset="0"/>
              </a:rPr>
              <a:t>) : </a:t>
            </a:r>
            <a:r>
              <a:rPr lang="fr-FR" altLang="zh-CN" sz="2400" dirty="0" err="1">
                <a:latin typeface="Arial" panose="020B0604020202090204" pitchFamily="34" charset="0"/>
              </a:rPr>
              <a:t>int</a:t>
            </a:r>
            <a:r>
              <a:rPr lang="fr-FR" altLang="zh-CN" sz="2400" dirty="0">
                <a:latin typeface="Arial" panose="020B0604020202090204" pitchFamily="34" charset="0"/>
              </a:rPr>
              <a:t>*</a:t>
            </a:r>
            <a:r>
              <a:rPr lang="fr-FR" altLang="zh-CN" sz="2400" dirty="0" err="1">
                <a:latin typeface="Arial" panose="020B0604020202090204" pitchFamily="34" charset="0"/>
              </a:rPr>
              <a:t>int</a:t>
            </a:r>
            <a:r>
              <a:rPr lang="fr-FR" altLang="zh-CN" sz="2400" dirty="0">
                <a:latin typeface="Arial" panose="020B0604020202090204" pitchFamily="34" charset="0"/>
              </a:rPr>
              <a:t> = (x div y, x </a:t>
            </a:r>
            <a:r>
              <a:rPr lang="fr-FR" altLang="zh-CN" sz="2400" dirty="0" err="1">
                <a:latin typeface="Arial" panose="020B0604020202090204" pitchFamily="34" charset="0"/>
              </a:rPr>
              <a:t>mod</a:t>
            </a:r>
            <a:r>
              <a:rPr lang="fr-FR" altLang="zh-CN" sz="2400" dirty="0">
                <a:latin typeface="Arial" panose="020B0604020202090204" pitchFamily="34" charset="0"/>
              </a:rPr>
              <a:t> y)) (42, 5)</a:t>
            </a:r>
          </a:p>
          <a:p>
            <a:pPr>
              <a:lnSpc>
                <a:spcPct val="100000"/>
              </a:lnSpc>
              <a:spcBef>
                <a:spcPct val="0"/>
              </a:spcBef>
              <a:buFontTx/>
              <a:buNone/>
            </a:pPr>
            <a:r>
              <a:rPr lang="en-US" altLang="zh-CN" sz="2400" dirty="0">
                <a:latin typeface="Arial" panose="020B0604020202090204" pitchFamily="34" charset="0"/>
              </a:rPr>
              <a:t>type </a:t>
            </a:r>
            <a:r>
              <a:rPr lang="en-US" altLang="zh-CN" sz="2400" b="1" dirty="0">
                <a:latin typeface="Arial" panose="020B0604020202090204" pitchFamily="34" charset="0"/>
              </a:rPr>
              <a:t>int*int</a:t>
            </a:r>
            <a:r>
              <a:rPr lang="zh-CN" altLang="en-US" sz="2400" b="1" dirty="0">
                <a:latin typeface="Arial" panose="020B0604020202090204" pitchFamily="34" charset="0"/>
              </a:rPr>
              <a:t>，</a:t>
            </a:r>
            <a:r>
              <a:rPr lang="en-US" altLang="zh-CN" sz="2400" dirty="0">
                <a:latin typeface="Arial" panose="020B0604020202090204" pitchFamily="34" charset="0"/>
              </a:rPr>
              <a:t>evaluates to the value (8, 2)</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a:xfrm>
            <a:off x="660035" y="0"/>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声明</a:t>
            </a:r>
            <a:r>
              <a:rPr lang="en-US" altLang="zh-CN" dirty="0">
                <a:latin typeface="Arial" panose="020B0604020202090204" pitchFamily="34" charset="0"/>
                <a:ea typeface="黑体" panose="02010609060101010101" pitchFamily="49" charset="-122"/>
                <a:cs typeface="Arial" panose="020B0604020202090204" pitchFamily="34" charset="0"/>
              </a:rPr>
              <a:t>(Declarations)</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
        <p:nvSpPr>
          <p:cNvPr id="65538" name="内容占位符 2"/>
          <p:cNvSpPr>
            <a:spLocks noGrp="1"/>
          </p:cNvSpPr>
          <p:nvPr>
            <p:ph idx="1"/>
          </p:nvPr>
        </p:nvSpPr>
        <p:spPr>
          <a:xfrm>
            <a:off x="808038" y="1660525"/>
            <a:ext cx="10515600" cy="573088"/>
          </a:xfrm>
        </p:spPr>
        <p:txBody>
          <a:bodyPr/>
          <a:lstStyle/>
          <a:p>
            <a:r>
              <a:rPr lang="zh-CN" altLang="en-US" b="1">
                <a:latin typeface="Arial" panose="020B0604020202090204" pitchFamily="34" charset="0"/>
                <a:ea typeface="黑体" panose="02010609060101010101" pitchFamily="49" charset="-122"/>
                <a:cs typeface="Arial" panose="020B0604020202090204" pitchFamily="34" charset="0"/>
              </a:rPr>
              <a:t>赋予某个对象一个名字，包括值、类型、签名、结构等</a:t>
            </a:r>
          </a:p>
        </p:txBody>
      </p:sp>
      <p:sp>
        <p:nvSpPr>
          <p:cNvPr id="4" name="矩形 3"/>
          <p:cNvSpPr>
            <a:spLocks noChangeArrowheads="1"/>
          </p:cNvSpPr>
          <p:nvPr/>
        </p:nvSpPr>
        <p:spPr bwMode="auto">
          <a:xfrm>
            <a:off x="979488" y="2501900"/>
            <a:ext cx="1080293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a:latin typeface="Arial" panose="020B0604020202090204" pitchFamily="34" charset="0"/>
                <a:ea typeface="黑体" panose="02010609060101010101" pitchFamily="49" charset="-122"/>
                <a:cs typeface="Arial" panose="020B0604020202090204" pitchFamily="34" charset="0"/>
              </a:rPr>
              <a:t>函数的声明：</a:t>
            </a: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a:latin typeface="Arial" panose="020B0604020202090204" pitchFamily="34" charset="0"/>
                <a:ea typeface="黑体" panose="02010609060101010101" pitchFamily="49" charset="-122"/>
                <a:cs typeface="Arial" panose="020B0604020202090204" pitchFamily="34" charset="0"/>
              </a:rPr>
              <a:t>	fun &lt;</a:t>
            </a:r>
            <a:r>
              <a:rPr lang="zh-CN" altLang="en-US">
                <a:latin typeface="Arial" panose="020B0604020202090204" pitchFamily="34" charset="0"/>
                <a:ea typeface="黑体" panose="02010609060101010101" pitchFamily="49" charset="-122"/>
                <a:cs typeface="Arial" panose="020B0604020202090204" pitchFamily="34" charset="0"/>
              </a:rPr>
              <a:t>函数名</a:t>
            </a:r>
            <a:r>
              <a:rPr lang="en-US" altLang="zh-CN">
                <a:latin typeface="Arial" panose="020B0604020202090204" pitchFamily="34" charset="0"/>
                <a:ea typeface="黑体" panose="02010609060101010101" pitchFamily="49" charset="-122"/>
                <a:cs typeface="Arial" panose="020B0604020202090204" pitchFamily="34" charset="0"/>
              </a:rPr>
              <a:t>&gt; (&lt;</a:t>
            </a:r>
            <a:r>
              <a:rPr lang="zh-CN" altLang="en-US">
                <a:latin typeface="Arial" panose="020B0604020202090204" pitchFamily="34" charset="0"/>
                <a:ea typeface="黑体" panose="02010609060101010101" pitchFamily="49" charset="-122"/>
                <a:cs typeface="Arial" panose="020B0604020202090204" pitchFamily="34" charset="0"/>
              </a:rPr>
              <a:t>形式参数</a:t>
            </a:r>
            <a:r>
              <a:rPr lang="en-US" altLang="zh-CN">
                <a:latin typeface="Arial" panose="020B0604020202090204" pitchFamily="34" charset="0"/>
                <a:ea typeface="黑体" panose="02010609060101010101" pitchFamily="49" charset="-122"/>
                <a:cs typeface="Arial" panose="020B0604020202090204" pitchFamily="34" charset="0"/>
              </a:rPr>
              <a:t>&gt;) : &lt;</a:t>
            </a:r>
            <a:r>
              <a:rPr lang="zh-CN" altLang="en-US">
                <a:latin typeface="Arial" panose="020B0604020202090204" pitchFamily="34" charset="0"/>
                <a:ea typeface="黑体" panose="02010609060101010101" pitchFamily="49" charset="-122"/>
                <a:cs typeface="Arial" panose="020B0604020202090204" pitchFamily="34" charset="0"/>
              </a:rPr>
              <a:t>结果类型</a:t>
            </a:r>
            <a:r>
              <a:rPr lang="en-US" altLang="zh-CN">
                <a:latin typeface="Arial" panose="020B0604020202090204" pitchFamily="34" charset="0"/>
                <a:ea typeface="黑体" panose="02010609060101010101" pitchFamily="49" charset="-122"/>
                <a:cs typeface="Arial" panose="020B0604020202090204" pitchFamily="34" charset="0"/>
              </a:rPr>
              <a:t>&gt; = &lt;</a:t>
            </a:r>
            <a:r>
              <a:rPr lang="zh-CN" altLang="en-US">
                <a:latin typeface="Arial" panose="020B0604020202090204" pitchFamily="34" charset="0"/>
                <a:ea typeface="黑体" panose="02010609060101010101" pitchFamily="49" charset="-122"/>
                <a:cs typeface="Arial" panose="020B0604020202090204" pitchFamily="34" charset="0"/>
              </a:rPr>
              <a:t>函数体</a:t>
            </a:r>
            <a:r>
              <a:rPr lang="en-US" altLang="zh-CN">
                <a:latin typeface="Arial" panose="020B0604020202090204" pitchFamily="34" charset="0"/>
                <a:ea typeface="黑体" panose="02010609060101010101" pitchFamily="49" charset="-122"/>
                <a:cs typeface="Arial" panose="020B0604020202090204" pitchFamily="34" charset="0"/>
              </a:rPr>
              <a:t>&gt;</a:t>
            </a:r>
          </a:p>
          <a:p>
            <a:pPr>
              <a:lnSpc>
                <a:spcPct val="100000"/>
              </a:lnSpc>
              <a:spcBef>
                <a:spcPct val="0"/>
              </a:spcBef>
              <a:buFontTx/>
              <a:buNone/>
            </a:pP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a:latin typeface="Arial" panose="020B0604020202090204" pitchFamily="34" charset="0"/>
                <a:ea typeface="黑体" panose="02010609060101010101" pitchFamily="49" charset="-122"/>
                <a:cs typeface="Arial" panose="020B0604020202090204" pitchFamily="34" charset="0"/>
              </a:rPr>
              <a:t>	</a:t>
            </a:r>
            <a:r>
              <a:rPr lang="zh-CN" altLang="en-US">
                <a:latin typeface="Arial" panose="020B0604020202090204" pitchFamily="34" charset="0"/>
                <a:ea typeface="黑体" panose="02010609060101010101" pitchFamily="49" charset="-122"/>
                <a:cs typeface="Arial" panose="020B0604020202090204" pitchFamily="34" charset="0"/>
              </a:rPr>
              <a:t>例：</a:t>
            </a:r>
            <a:r>
              <a:rPr lang="en-US" altLang="zh-CN">
                <a:latin typeface="Arial" panose="020B0604020202090204" pitchFamily="34" charset="0"/>
                <a:ea typeface="黑体" panose="02010609060101010101" pitchFamily="49" charset="-122"/>
                <a:cs typeface="Arial" panose="020B0604020202090204" pitchFamily="34" charset="0"/>
              </a:rPr>
              <a:t>fun divmod(x:int, y:int) : int*int = (x div y, x mod y)</a:t>
            </a:r>
          </a:p>
        </p:txBody>
      </p:sp>
      <p:sp>
        <p:nvSpPr>
          <p:cNvPr id="5" name="矩形 4"/>
          <p:cNvSpPr>
            <a:spLocks noChangeArrowheads="1"/>
          </p:cNvSpPr>
          <p:nvPr/>
        </p:nvSpPr>
        <p:spPr bwMode="auto">
          <a:xfrm>
            <a:off x="979488" y="4630738"/>
            <a:ext cx="101727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a:latin typeface="Arial" panose="020B0604020202090204" pitchFamily="34" charset="0"/>
                <a:ea typeface="黑体" panose="02010609060101010101" pitchFamily="49" charset="-122"/>
                <a:cs typeface="Arial" panose="020B0604020202090204" pitchFamily="34" charset="0"/>
              </a:rPr>
              <a:t>值的声明：</a:t>
            </a: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a:latin typeface="Arial" panose="020B0604020202090204" pitchFamily="34" charset="0"/>
                <a:ea typeface="黑体" panose="02010609060101010101" pitchFamily="49" charset="-122"/>
                <a:cs typeface="Arial" panose="020B0604020202090204" pitchFamily="34" charset="0"/>
              </a:rPr>
              <a:t>	val pi = 3.1415</a:t>
            </a:r>
            <a:r>
              <a:rPr lang="zh-CN" altLang="en-US">
                <a:latin typeface="Arial" panose="020B0604020202090204" pitchFamily="34" charset="0"/>
                <a:ea typeface="黑体" panose="02010609060101010101" pitchFamily="49" charset="-122"/>
                <a:cs typeface="Arial" panose="020B0604020202090204" pitchFamily="34" charset="0"/>
              </a:rPr>
              <a:t>；</a:t>
            </a: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a:latin typeface="Arial" panose="020B0604020202090204" pitchFamily="34" charset="0"/>
                <a:ea typeface="黑体" panose="02010609060101010101" pitchFamily="49" charset="-122"/>
                <a:cs typeface="Arial" panose="020B0604020202090204" pitchFamily="34" charset="0"/>
              </a:rPr>
              <a:t>	val (q:int, r:int) = divmod(42, 5)</a:t>
            </a:r>
            <a:r>
              <a:rPr lang="zh-CN" altLang="en-US">
                <a:latin typeface="Arial" panose="020B0604020202090204" pitchFamily="34" charset="0"/>
                <a:ea typeface="黑体" panose="02010609060101010101" pitchFamily="49" charset="-122"/>
                <a:cs typeface="Arial" panose="020B0604020202090204" pitchFamily="34" charset="0"/>
              </a:rPr>
              <a:t>；</a:t>
            </a: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zh-CN" altLang="en-US">
                <a:latin typeface="Arial" panose="020B0604020202090204" pitchFamily="34" charset="0"/>
                <a:ea typeface="黑体" panose="02010609060101010101" pitchFamily="49" charset="-122"/>
                <a:cs typeface="Arial" panose="020B0604020202090204" pitchFamily="34" charset="0"/>
              </a:rPr>
              <a:t>采用静态绑定方式</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重新声明不会损坏系统、库或程序</a:t>
            </a:r>
            <a:endParaRPr lang="en-US" altLang="zh-CN">
              <a:latin typeface="Arial" panose="020B0604020202090204" pitchFamily="34" charset="0"/>
              <a:ea typeface="黑体" panose="02010609060101010101" pitchFamily="49" charset="-122"/>
              <a:cs typeface="Arial" panose="020B0604020202090204" pitchFamily="34" charset="0"/>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a:xfrm>
            <a:off x="523400" y="0"/>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声明、类型和值</a:t>
            </a:r>
          </a:p>
        </p:txBody>
      </p:sp>
      <p:sp>
        <p:nvSpPr>
          <p:cNvPr id="66562" name="内容占位符 2"/>
          <p:cNvSpPr>
            <a:spLocks noGrp="1"/>
          </p:cNvSpPr>
          <p:nvPr>
            <p:ph idx="1"/>
          </p:nvPr>
        </p:nvSpPr>
        <p:spPr>
          <a:xfrm>
            <a:off x="838200" y="1633538"/>
            <a:ext cx="10515600" cy="4543425"/>
          </a:xfrm>
        </p:spPr>
        <p:txBody>
          <a:bodyPr/>
          <a:lstStyle/>
          <a:p>
            <a:r>
              <a:rPr lang="en-US" altLang="zh-CN">
                <a:latin typeface="Arial" panose="020B0604020202090204" pitchFamily="34" charset="0"/>
                <a:ea typeface="黑体" panose="02010609060101010101" pitchFamily="49" charset="-122"/>
                <a:cs typeface="Arial" panose="020B0604020202090204" pitchFamily="34" charset="0"/>
              </a:rPr>
              <a:t> </a:t>
            </a:r>
            <a:r>
              <a:rPr lang="zh-CN" altLang="en-US">
                <a:latin typeface="Arial" panose="020B0604020202090204" pitchFamily="34" charset="0"/>
                <a:ea typeface="黑体" panose="02010609060101010101" pitchFamily="49" charset="-122"/>
                <a:cs typeface="Arial" panose="020B0604020202090204" pitchFamily="34" charset="0"/>
              </a:rPr>
              <a:t>任意一个类型的表达式都可以进行求值操作</a:t>
            </a:r>
            <a:br>
              <a:rPr lang="en-US" altLang="zh-CN">
                <a:latin typeface="Arial" panose="020B0604020202090204" pitchFamily="34" charset="0"/>
                <a:ea typeface="黑体" panose="02010609060101010101" pitchFamily="49" charset="-122"/>
                <a:cs typeface="Arial" panose="020B0604020202090204" pitchFamily="34" charset="0"/>
              </a:rPr>
            </a:br>
            <a:r>
              <a:rPr lang="en-US" altLang="zh-CN">
                <a:latin typeface="Arial" panose="020B0604020202090204" pitchFamily="34" charset="0"/>
                <a:ea typeface="黑体" panose="02010609060101010101" pitchFamily="49" charset="-122"/>
                <a:cs typeface="Arial" panose="020B0604020202090204" pitchFamily="34" charset="0"/>
              </a:rPr>
              <a:t>	</a:t>
            </a:r>
            <a:r>
              <a:rPr lang="en-US" altLang="zh-CN" sz="2400">
                <a:latin typeface="Arial" panose="020B0604020202090204" pitchFamily="34" charset="0"/>
                <a:ea typeface="黑体" panose="02010609060101010101" pitchFamily="49" charset="-122"/>
                <a:cs typeface="Arial" panose="020B0604020202090204" pitchFamily="34" charset="0"/>
              </a:rPr>
              <a:t>An expression of type t can be </a:t>
            </a:r>
            <a:r>
              <a:rPr lang="en-US" altLang="zh-CN" sz="2400" i="1">
                <a:latin typeface="Arial" panose="020B0604020202090204" pitchFamily="34" charset="0"/>
                <a:ea typeface="黑体" panose="02010609060101010101" pitchFamily="49" charset="-122"/>
                <a:cs typeface="Arial" panose="020B0604020202090204" pitchFamily="34" charset="0"/>
              </a:rPr>
              <a:t>evaluated</a:t>
            </a:r>
          </a:p>
          <a:p>
            <a:r>
              <a:rPr lang="zh-CN" altLang="en-US">
                <a:latin typeface="Arial" panose="020B0604020202090204" pitchFamily="34" charset="0"/>
                <a:ea typeface="黑体" panose="02010609060101010101" pitchFamily="49" charset="-122"/>
                <a:cs typeface="Arial" panose="020B0604020202090204" pitchFamily="34" charset="0"/>
              </a:rPr>
              <a:t>任意一个类型表达式求值的结果为该类型的一个值</a:t>
            </a:r>
            <a:br>
              <a:rPr lang="en-US" altLang="zh-CN">
                <a:latin typeface="Arial" panose="020B0604020202090204" pitchFamily="34" charset="0"/>
                <a:ea typeface="黑体" panose="02010609060101010101" pitchFamily="49" charset="-122"/>
                <a:cs typeface="Arial" panose="020B0604020202090204" pitchFamily="34" charset="0"/>
              </a:rPr>
            </a:br>
            <a:r>
              <a:rPr lang="en-US" altLang="zh-CN">
                <a:latin typeface="Arial" panose="020B0604020202090204" pitchFamily="34" charset="0"/>
                <a:ea typeface="黑体" panose="02010609060101010101" pitchFamily="49" charset="-122"/>
                <a:cs typeface="Arial" panose="020B0604020202090204" pitchFamily="34" charset="0"/>
              </a:rPr>
              <a:t>	</a:t>
            </a:r>
            <a:r>
              <a:rPr lang="en-US" altLang="zh-CN" sz="2400">
                <a:latin typeface="Arial" panose="020B0604020202090204" pitchFamily="34" charset="0"/>
                <a:ea typeface="黑体" panose="02010609060101010101" pitchFamily="49" charset="-122"/>
                <a:cs typeface="Arial" panose="020B0604020202090204" pitchFamily="34" charset="0"/>
              </a:rPr>
              <a:t>If it terminates, we get a </a:t>
            </a:r>
            <a:r>
              <a:rPr lang="en-US" altLang="zh-CN" sz="2400" i="1">
                <a:latin typeface="Arial" panose="020B0604020202090204" pitchFamily="34" charset="0"/>
                <a:ea typeface="黑体" panose="02010609060101010101" pitchFamily="49" charset="-122"/>
                <a:cs typeface="Arial" panose="020B0604020202090204" pitchFamily="34" charset="0"/>
              </a:rPr>
              <a:t>value </a:t>
            </a:r>
            <a:r>
              <a:rPr lang="en-US" altLang="zh-CN" sz="2400">
                <a:latin typeface="Arial" panose="020B0604020202090204" pitchFamily="34" charset="0"/>
                <a:ea typeface="黑体" panose="02010609060101010101" pitchFamily="49" charset="-122"/>
                <a:cs typeface="Arial" panose="020B0604020202090204" pitchFamily="34" charset="0"/>
              </a:rPr>
              <a:t>of type t</a:t>
            </a:r>
          </a:p>
          <a:p>
            <a:r>
              <a:rPr lang="en-US" altLang="zh-CN">
                <a:latin typeface="Arial" panose="020B0604020202090204" pitchFamily="34" charset="0"/>
                <a:ea typeface="黑体" panose="02010609060101010101" pitchFamily="49" charset="-122"/>
                <a:cs typeface="Arial" panose="020B0604020202090204" pitchFamily="34" charset="0"/>
              </a:rPr>
              <a:t> ML</a:t>
            </a:r>
            <a:r>
              <a:rPr lang="zh-CN" altLang="en-US">
                <a:latin typeface="Arial" panose="020B0604020202090204" pitchFamily="34" charset="0"/>
                <a:ea typeface="黑体" panose="02010609060101010101" pitchFamily="49" charset="-122"/>
                <a:cs typeface="Arial" panose="020B0604020202090204" pitchFamily="34" charset="0"/>
              </a:rPr>
              <a:t>提供重新声明功能</a:t>
            </a:r>
            <a:r>
              <a:rPr lang="en-US" altLang="zh-CN">
                <a:latin typeface="Arial" panose="020B0604020202090204" pitchFamily="34" charset="0"/>
                <a:ea typeface="黑体" panose="02010609060101010101" pitchFamily="49" charset="-122"/>
                <a:cs typeface="Arial" panose="020B0604020202090204" pitchFamily="34" charset="0"/>
              </a:rPr>
              <a:t>		</a:t>
            </a:r>
            <a:r>
              <a:rPr lang="en-US" altLang="zh-CN" sz="2400">
                <a:latin typeface="Arial" panose="020B0604020202090204" pitchFamily="34" charset="0"/>
                <a:ea typeface="黑体" panose="02010609060101010101" pitchFamily="49" charset="-122"/>
                <a:cs typeface="Arial" panose="020B0604020202090204" pitchFamily="34" charset="0"/>
              </a:rPr>
              <a:t>ML reports type and value</a:t>
            </a:r>
          </a:p>
          <a:p>
            <a:pPr lvl="1"/>
            <a:r>
              <a:rPr lang="en-US" altLang="zh-CN">
                <a:latin typeface="Arial" panose="020B0604020202090204" pitchFamily="34" charset="0"/>
                <a:ea typeface="黑体" panose="02010609060101010101" pitchFamily="49" charset="-122"/>
                <a:cs typeface="Arial" panose="020B0604020202090204" pitchFamily="34" charset="0"/>
              </a:rPr>
              <a:t>val it = 3 : int</a:t>
            </a:r>
          </a:p>
          <a:p>
            <a:pPr lvl="1"/>
            <a:r>
              <a:rPr lang="en-US" altLang="zh-CN">
                <a:latin typeface="Arial" panose="020B0604020202090204" pitchFamily="34" charset="0"/>
                <a:ea typeface="黑体" panose="02010609060101010101" pitchFamily="49" charset="-122"/>
                <a:cs typeface="Arial" panose="020B0604020202090204" pitchFamily="34" charset="0"/>
              </a:rPr>
              <a:t>val it = fn - : int -&gt; int</a:t>
            </a:r>
          </a:p>
          <a:p>
            <a:r>
              <a:rPr lang="en-US" altLang="zh-CN">
                <a:latin typeface="Arial" panose="020B0604020202090204" pitchFamily="34" charset="0"/>
                <a:ea typeface="黑体" panose="02010609060101010101" pitchFamily="49" charset="-122"/>
                <a:cs typeface="Arial" panose="020B0604020202090204" pitchFamily="34" charset="0"/>
              </a:rPr>
              <a:t> </a:t>
            </a:r>
            <a:r>
              <a:rPr lang="zh-CN" altLang="en-US">
                <a:latin typeface="Arial" panose="020B0604020202090204" pitchFamily="34" charset="0"/>
                <a:ea typeface="黑体" panose="02010609060101010101" pitchFamily="49" charset="-122"/>
                <a:cs typeface="Arial" panose="020B0604020202090204" pitchFamily="34" charset="0"/>
              </a:rPr>
              <a:t>声明将产生名字</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变量</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和值的绑定</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结合</a:t>
            </a:r>
            <a:r>
              <a:rPr lang="en-US" altLang="zh-CN">
                <a:latin typeface="Arial" panose="020B0604020202090204" pitchFamily="34" charset="0"/>
                <a:ea typeface="黑体" panose="02010609060101010101" pitchFamily="49" charset="-122"/>
                <a:cs typeface="Arial" panose="020B0604020202090204" pitchFamily="34" charset="0"/>
              </a:rPr>
              <a:t>)</a:t>
            </a:r>
            <a:br>
              <a:rPr lang="en-US" altLang="zh-CN">
                <a:latin typeface="Arial" panose="020B0604020202090204" pitchFamily="34" charset="0"/>
                <a:ea typeface="黑体" panose="02010609060101010101" pitchFamily="49" charset="-122"/>
                <a:cs typeface="Arial" panose="020B0604020202090204" pitchFamily="34" charset="0"/>
              </a:rPr>
            </a:br>
            <a:r>
              <a:rPr lang="en-US" altLang="zh-CN">
                <a:latin typeface="Arial" panose="020B0604020202090204" pitchFamily="34" charset="0"/>
                <a:ea typeface="黑体" panose="02010609060101010101" pitchFamily="49" charset="-122"/>
                <a:cs typeface="Arial" panose="020B0604020202090204" pitchFamily="34" charset="0"/>
              </a:rPr>
              <a:t>	</a:t>
            </a:r>
            <a:r>
              <a:rPr lang="en-US" altLang="zh-CN" sz="2400">
                <a:latin typeface="Arial" panose="020B0604020202090204" pitchFamily="34" charset="0"/>
                <a:ea typeface="黑体" panose="02010609060101010101" pitchFamily="49" charset="-122"/>
                <a:cs typeface="Arial" panose="020B0604020202090204" pitchFamily="34" charset="0"/>
              </a:rPr>
              <a:t>Declarations produce </a:t>
            </a:r>
            <a:r>
              <a:rPr lang="en-US" altLang="zh-CN" sz="2400" i="1">
                <a:latin typeface="Arial" panose="020B0604020202090204" pitchFamily="34" charset="0"/>
                <a:ea typeface="黑体" panose="02010609060101010101" pitchFamily="49" charset="-122"/>
                <a:cs typeface="Arial" panose="020B0604020202090204" pitchFamily="34" charset="0"/>
              </a:rPr>
              <a:t>bindings</a:t>
            </a:r>
          </a:p>
          <a:p>
            <a:r>
              <a:rPr lang="zh-CN" altLang="en-US">
                <a:latin typeface="Arial" panose="020B0604020202090204" pitchFamily="34" charset="0"/>
                <a:ea typeface="黑体" panose="02010609060101010101" pitchFamily="49" charset="-122"/>
                <a:cs typeface="Arial" panose="020B0604020202090204" pitchFamily="34" charset="0"/>
              </a:rPr>
              <a:t>绑定具有静态作用域</a:t>
            </a:r>
            <a:br>
              <a:rPr lang="en-US" altLang="zh-CN">
                <a:latin typeface="Arial" panose="020B0604020202090204" pitchFamily="34" charset="0"/>
                <a:ea typeface="黑体" panose="02010609060101010101" pitchFamily="49" charset="-122"/>
                <a:cs typeface="Arial" panose="020B0604020202090204" pitchFamily="34" charset="0"/>
              </a:rPr>
            </a:br>
            <a:r>
              <a:rPr lang="en-US" altLang="zh-CN">
                <a:latin typeface="Arial" panose="020B0604020202090204" pitchFamily="34" charset="0"/>
                <a:ea typeface="黑体" panose="02010609060101010101" pitchFamily="49" charset="-122"/>
                <a:cs typeface="Arial" panose="020B0604020202090204" pitchFamily="34" charset="0"/>
              </a:rPr>
              <a:t>	 </a:t>
            </a:r>
            <a:r>
              <a:rPr lang="en-US" altLang="zh-CN" sz="2400">
                <a:latin typeface="Arial" panose="020B0604020202090204" pitchFamily="34" charset="0"/>
                <a:ea typeface="黑体" panose="02010609060101010101" pitchFamily="49" charset="-122"/>
                <a:cs typeface="Arial" panose="020B0604020202090204" pitchFamily="34" charset="0"/>
              </a:rPr>
              <a:t>Bindings are </a:t>
            </a:r>
            <a:r>
              <a:rPr lang="en-US" altLang="zh-CN" sz="2400" i="1">
                <a:latin typeface="Arial" panose="020B0604020202090204" pitchFamily="34" charset="0"/>
                <a:ea typeface="黑体" panose="02010609060101010101" pitchFamily="49" charset="-122"/>
                <a:cs typeface="Arial" panose="020B0604020202090204" pitchFamily="34" charset="0"/>
              </a:rPr>
              <a:t>statically scoped</a:t>
            </a:r>
            <a:endParaRPr lang="zh-CN" altLang="en-US" sz="2400">
              <a:latin typeface="Arial" panose="020B0604020202090204" pitchFamily="34" charset="0"/>
              <a:ea typeface="黑体" panose="02010609060101010101" pitchFamily="49" charset="-122"/>
              <a:cs typeface="Arial" panose="020B0604020202090204" pitchFamily="34" charset="0"/>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a:xfrm>
            <a:off x="904875" y="304800"/>
            <a:ext cx="10515600" cy="1325563"/>
          </a:xfrm>
        </p:spPr>
        <p:txBody>
          <a:bodyPr/>
          <a:lstStyle/>
          <a:p>
            <a:r>
              <a:rPr lang="zh-CN" altLang="en-US">
                <a:latin typeface="黑体" panose="02010609060101010101" pitchFamily="49" charset="-122"/>
                <a:ea typeface="黑体" panose="02010609060101010101" pitchFamily="49" charset="-122"/>
              </a:rPr>
              <a:t>声明的使用</a:t>
            </a:r>
          </a:p>
        </p:txBody>
      </p:sp>
      <p:sp>
        <p:nvSpPr>
          <p:cNvPr id="67586" name="矩形 4"/>
          <p:cNvSpPr>
            <a:spLocks noChangeArrowheads="1"/>
          </p:cNvSpPr>
          <p:nvPr/>
        </p:nvSpPr>
        <p:spPr bwMode="auto">
          <a:xfrm>
            <a:off x="791998" y="1643062"/>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dirty="0">
                <a:latin typeface="黑体" panose="02010609060101010101" pitchFamily="49" charset="-122"/>
                <a:ea typeface="黑体" panose="02010609060101010101" pitchFamily="49" charset="-122"/>
              </a:rPr>
              <a:t>声明函数：</a:t>
            </a:r>
          </a:p>
        </p:txBody>
      </p:sp>
      <p:sp>
        <p:nvSpPr>
          <p:cNvPr id="6" name="矩形 5"/>
          <p:cNvSpPr>
            <a:spLocks noChangeArrowheads="1"/>
          </p:cNvSpPr>
          <p:nvPr/>
        </p:nvSpPr>
        <p:spPr bwMode="auto">
          <a:xfrm>
            <a:off x="2225675" y="2428875"/>
            <a:ext cx="61309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b="1">
                <a:latin typeface="Arial" panose="020B0604020202090204" pitchFamily="34" charset="0"/>
              </a:rPr>
              <a:t>val </a:t>
            </a:r>
            <a:r>
              <a:rPr lang="en-US" altLang="zh-CN">
                <a:latin typeface="Arial" panose="020B0604020202090204" pitchFamily="34" charset="0"/>
              </a:rPr>
              <a:t>pi : real = 3.14;</a:t>
            </a:r>
          </a:p>
          <a:p>
            <a:pPr>
              <a:lnSpc>
                <a:spcPct val="100000"/>
              </a:lnSpc>
              <a:spcBef>
                <a:spcPct val="0"/>
              </a:spcBef>
              <a:buFontTx/>
              <a:buNone/>
            </a:pPr>
            <a:r>
              <a:rPr lang="pt-BR" altLang="zh-CN" b="1">
                <a:latin typeface="Arial" panose="020B0604020202090204" pitchFamily="34" charset="0"/>
              </a:rPr>
              <a:t>fun </a:t>
            </a:r>
            <a:r>
              <a:rPr lang="pt-BR" altLang="zh-CN">
                <a:latin typeface="Arial" panose="020B0604020202090204" pitchFamily="34" charset="0"/>
              </a:rPr>
              <a:t>square(r:real) : real = r * r;</a:t>
            </a:r>
          </a:p>
          <a:p>
            <a:pPr>
              <a:lnSpc>
                <a:spcPct val="100000"/>
              </a:lnSpc>
              <a:spcBef>
                <a:spcPct val="0"/>
              </a:spcBef>
              <a:buFontTx/>
              <a:buNone/>
            </a:pPr>
            <a:r>
              <a:rPr lang="en-US" altLang="zh-CN" b="1">
                <a:latin typeface="Arial" panose="020B0604020202090204" pitchFamily="34" charset="0"/>
              </a:rPr>
              <a:t>fun </a:t>
            </a:r>
            <a:r>
              <a:rPr lang="en-US" altLang="zh-CN">
                <a:latin typeface="Arial" panose="020B0604020202090204" pitchFamily="34" charset="0"/>
              </a:rPr>
              <a:t>area(r:real) : real = pi * square(r);</a:t>
            </a:r>
          </a:p>
          <a:p>
            <a:pPr>
              <a:lnSpc>
                <a:spcPct val="100000"/>
              </a:lnSpc>
              <a:spcBef>
                <a:spcPct val="0"/>
              </a:spcBef>
              <a:buFontTx/>
              <a:buNone/>
            </a:pPr>
            <a:endParaRPr lang="en-US" altLang="zh-CN">
              <a:latin typeface="Arial" panose="020B0604020202090204" pitchFamily="34" charset="0"/>
            </a:endParaRPr>
          </a:p>
          <a:p>
            <a:pPr>
              <a:lnSpc>
                <a:spcPct val="100000"/>
              </a:lnSpc>
              <a:spcBef>
                <a:spcPct val="0"/>
              </a:spcBef>
              <a:buFontTx/>
              <a:buNone/>
            </a:pPr>
            <a:r>
              <a:rPr lang="en-US" altLang="zh-CN" b="1">
                <a:latin typeface="Arial" panose="020B0604020202090204" pitchFamily="34" charset="0"/>
              </a:rPr>
              <a:t>val </a:t>
            </a:r>
            <a:r>
              <a:rPr lang="en-US" altLang="zh-CN">
                <a:latin typeface="Arial" panose="020B0604020202090204" pitchFamily="34" charset="0"/>
              </a:rPr>
              <a:t>pi : real = 3.14159;</a:t>
            </a:r>
          </a:p>
          <a:p>
            <a:pPr>
              <a:lnSpc>
                <a:spcPct val="100000"/>
              </a:lnSpc>
              <a:spcBef>
                <a:spcPct val="0"/>
              </a:spcBef>
              <a:buFontTx/>
              <a:buNone/>
            </a:pPr>
            <a:r>
              <a:rPr lang="en-US" altLang="zh-CN" b="1">
                <a:latin typeface="Arial" panose="020B0604020202090204" pitchFamily="34" charset="0"/>
              </a:rPr>
              <a:t>fun </a:t>
            </a:r>
            <a:r>
              <a:rPr lang="en-US" altLang="zh-CN">
                <a:latin typeface="Arial" panose="020B0604020202090204" pitchFamily="34" charset="0"/>
              </a:rPr>
              <a:t>area(r:real) : real = pi * square(r);</a:t>
            </a:r>
          </a:p>
        </p:txBody>
      </p:sp>
      <p:sp>
        <p:nvSpPr>
          <p:cNvPr id="7" name="TextBox 6"/>
          <p:cNvSpPr txBox="1">
            <a:spLocks noChangeArrowheads="1"/>
          </p:cNvSpPr>
          <p:nvPr/>
        </p:nvSpPr>
        <p:spPr bwMode="auto">
          <a:xfrm>
            <a:off x="2225675" y="5381625"/>
            <a:ext cx="2892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dirty="0">
                <a:latin typeface="黑体" panose="02010609060101010101" pitchFamily="49" charset="-122"/>
                <a:ea typeface="黑体" panose="02010609060101010101" pitchFamily="49" charset="-122"/>
              </a:rPr>
              <a:t>全局声明</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p:nvPr>
        </p:nvSpPr>
        <p:spPr>
          <a:xfrm>
            <a:off x="904875" y="304800"/>
            <a:ext cx="10515600" cy="1325563"/>
          </a:xfrm>
        </p:spPr>
        <p:txBody>
          <a:bodyPr/>
          <a:lstStyle/>
          <a:p>
            <a:r>
              <a:rPr lang="zh-CN" altLang="en-US">
                <a:latin typeface="黑体" panose="02010609060101010101" pitchFamily="49" charset="-122"/>
                <a:ea typeface="黑体" panose="02010609060101010101" pitchFamily="49" charset="-122"/>
              </a:rPr>
              <a:t>声明的使用</a:t>
            </a:r>
          </a:p>
        </p:txBody>
      </p:sp>
      <p:sp>
        <p:nvSpPr>
          <p:cNvPr id="68610" name="矩形 4"/>
          <p:cNvSpPr>
            <a:spLocks noChangeArrowheads="1"/>
          </p:cNvSpPr>
          <p:nvPr/>
        </p:nvSpPr>
        <p:spPr bwMode="auto">
          <a:xfrm>
            <a:off x="234950" y="1709738"/>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a:latin typeface="黑体" panose="02010609060101010101" pitchFamily="49" charset="-122"/>
                <a:ea typeface="黑体" panose="02010609060101010101" pitchFamily="49" charset="-122"/>
              </a:rPr>
              <a:t>声明函数：</a:t>
            </a:r>
          </a:p>
        </p:txBody>
      </p:sp>
      <p:sp>
        <p:nvSpPr>
          <p:cNvPr id="6" name="矩形 5"/>
          <p:cNvSpPr>
            <a:spLocks noChangeArrowheads="1"/>
          </p:cNvSpPr>
          <p:nvPr/>
        </p:nvSpPr>
        <p:spPr bwMode="auto">
          <a:xfrm>
            <a:off x="2225675" y="2428875"/>
            <a:ext cx="613092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b="1">
                <a:latin typeface="Arial" panose="020B0604020202090204" pitchFamily="34" charset="0"/>
              </a:rPr>
              <a:t>val </a:t>
            </a:r>
            <a:r>
              <a:rPr lang="en-US" altLang="zh-CN">
                <a:latin typeface="Arial" panose="020B0604020202090204" pitchFamily="34" charset="0"/>
              </a:rPr>
              <a:t>pi : real = 3.14;</a:t>
            </a:r>
          </a:p>
          <a:p>
            <a:pPr>
              <a:lnSpc>
                <a:spcPct val="100000"/>
              </a:lnSpc>
              <a:spcBef>
                <a:spcPct val="0"/>
              </a:spcBef>
              <a:buFontTx/>
              <a:buNone/>
            </a:pPr>
            <a:r>
              <a:rPr lang="pt-BR" altLang="zh-CN" b="1">
                <a:latin typeface="Arial" panose="020B0604020202090204" pitchFamily="34" charset="0"/>
              </a:rPr>
              <a:t>fun </a:t>
            </a:r>
            <a:r>
              <a:rPr lang="pt-BR" altLang="zh-CN">
                <a:latin typeface="Arial" panose="020B0604020202090204" pitchFamily="34" charset="0"/>
              </a:rPr>
              <a:t>square(r:real) : real = r * r;</a:t>
            </a:r>
          </a:p>
          <a:p>
            <a:pPr>
              <a:lnSpc>
                <a:spcPct val="100000"/>
              </a:lnSpc>
              <a:spcBef>
                <a:spcPct val="0"/>
              </a:spcBef>
              <a:buFontTx/>
              <a:buNone/>
            </a:pPr>
            <a:r>
              <a:rPr lang="en-US" altLang="zh-CN" b="1">
                <a:latin typeface="Arial" panose="020B0604020202090204" pitchFamily="34" charset="0"/>
              </a:rPr>
              <a:t>fun </a:t>
            </a:r>
            <a:r>
              <a:rPr lang="en-US" altLang="zh-CN">
                <a:latin typeface="Arial" panose="020B0604020202090204" pitchFamily="34" charset="0"/>
              </a:rPr>
              <a:t>area(r:real) : real = pi * square(r);</a:t>
            </a:r>
          </a:p>
          <a:p>
            <a:pPr>
              <a:lnSpc>
                <a:spcPct val="100000"/>
              </a:lnSpc>
              <a:spcBef>
                <a:spcPct val="0"/>
              </a:spcBef>
              <a:buFontTx/>
              <a:buNone/>
            </a:pPr>
            <a:endParaRPr lang="en-US" altLang="zh-CN">
              <a:latin typeface="Arial" panose="020B0604020202090204" pitchFamily="34" charset="0"/>
            </a:endParaRPr>
          </a:p>
          <a:p>
            <a:pPr>
              <a:lnSpc>
                <a:spcPct val="100000"/>
              </a:lnSpc>
              <a:spcBef>
                <a:spcPct val="0"/>
              </a:spcBef>
              <a:buFontTx/>
              <a:buNone/>
            </a:pPr>
            <a:r>
              <a:rPr lang="en-US" altLang="zh-CN" b="1">
                <a:latin typeface="Arial" panose="020B0604020202090204" pitchFamily="34" charset="0"/>
              </a:rPr>
              <a:t>val </a:t>
            </a:r>
            <a:r>
              <a:rPr lang="en-US" altLang="zh-CN">
                <a:latin typeface="Arial" panose="020B0604020202090204" pitchFamily="34" charset="0"/>
              </a:rPr>
              <a:t>pi : real = 3.14159;</a:t>
            </a:r>
          </a:p>
        </p:txBody>
      </p:sp>
      <p:sp>
        <p:nvSpPr>
          <p:cNvPr id="7" name="TextBox 6"/>
          <p:cNvSpPr txBox="1">
            <a:spLocks noChangeArrowheads="1"/>
          </p:cNvSpPr>
          <p:nvPr/>
        </p:nvSpPr>
        <p:spPr bwMode="auto">
          <a:xfrm>
            <a:off x="8356600" y="4151313"/>
            <a:ext cx="3419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a:latin typeface="黑体" panose="02010609060101010101" pitchFamily="49" charset="-122"/>
                <a:ea typeface="黑体" panose="02010609060101010101" pitchFamily="49" charset="-122"/>
              </a:rPr>
              <a:t>变量</a:t>
            </a:r>
            <a:r>
              <a:rPr lang="en-US" altLang="zh-CN">
                <a:latin typeface="黑体" panose="02010609060101010101" pitchFamily="49" charset="-122"/>
                <a:ea typeface="黑体" panose="02010609060101010101" pitchFamily="49" charset="-122"/>
              </a:rPr>
              <a:t>pi</a:t>
            </a:r>
            <a:r>
              <a:rPr lang="zh-CN" altLang="en-US">
                <a:latin typeface="黑体" panose="02010609060101010101" pitchFamily="49" charset="-122"/>
                <a:ea typeface="黑体" panose="02010609060101010101" pitchFamily="49" charset="-122"/>
              </a:rPr>
              <a:t>的重新声明</a:t>
            </a:r>
          </a:p>
        </p:txBody>
      </p:sp>
      <p:sp>
        <p:nvSpPr>
          <p:cNvPr id="8" name="矩形 7"/>
          <p:cNvSpPr>
            <a:spLocks noChangeArrowheads="1"/>
          </p:cNvSpPr>
          <p:nvPr/>
        </p:nvSpPr>
        <p:spPr bwMode="auto">
          <a:xfrm>
            <a:off x="2225675" y="5280025"/>
            <a:ext cx="61309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90204" pitchFamily="34" charset="0"/>
              <a:buNone/>
            </a:pPr>
            <a:r>
              <a:rPr lang="en-US" altLang="zh-CN">
                <a:latin typeface="Arial" panose="020B0604020202090204" pitchFamily="34" charset="0"/>
              </a:rPr>
              <a:t>area</a:t>
            </a:r>
            <a:r>
              <a:rPr lang="zh-CN" altLang="en-US">
                <a:latin typeface="Arial" panose="020B0604020202090204" pitchFamily="34" charset="0"/>
              </a:rPr>
              <a:t> </a:t>
            </a:r>
            <a:r>
              <a:rPr lang="en-US" altLang="zh-CN">
                <a:latin typeface="Arial" panose="020B0604020202090204" pitchFamily="34" charset="0"/>
              </a:rPr>
              <a:t>1.0</a:t>
            </a:r>
            <a:r>
              <a:rPr lang="pt-BR" altLang="zh-CN">
                <a:latin typeface="Arial" panose="020B0604020202090204" pitchFamily="34" charset="0"/>
              </a:rPr>
              <a:t>;</a:t>
            </a:r>
            <a:r>
              <a:rPr lang="zh-CN" altLang="en-US">
                <a:latin typeface="Arial" panose="020B0604020202090204" pitchFamily="34" charset="0"/>
              </a:rPr>
              <a:t> 或者 </a:t>
            </a:r>
            <a:r>
              <a:rPr lang="en-US" altLang="zh-CN">
                <a:latin typeface="Arial" panose="020B0604020202090204" pitchFamily="34" charset="0"/>
              </a:rPr>
              <a:t>area</a:t>
            </a:r>
            <a:r>
              <a:rPr lang="zh-CN" altLang="en-US">
                <a:latin typeface="Arial" panose="020B0604020202090204" pitchFamily="34" charset="0"/>
              </a:rPr>
              <a:t> </a:t>
            </a:r>
            <a:r>
              <a:rPr lang="en-US" altLang="zh-CN">
                <a:latin typeface="Arial" panose="020B0604020202090204" pitchFamily="34" charset="0"/>
              </a:rPr>
              <a:t>(1.0)</a:t>
            </a:r>
            <a:r>
              <a:rPr lang="pt-BR" altLang="zh-CN">
                <a:latin typeface="Arial" panose="020B0604020202090204" pitchFamily="34" charset="0"/>
              </a:rPr>
              <a:t>;</a:t>
            </a:r>
          </a:p>
        </p:txBody>
      </p:sp>
      <p:sp>
        <p:nvSpPr>
          <p:cNvPr id="9" name="TextBox 6"/>
          <p:cNvSpPr txBox="1">
            <a:spLocks noChangeArrowheads="1"/>
          </p:cNvSpPr>
          <p:nvPr/>
        </p:nvSpPr>
        <p:spPr bwMode="auto">
          <a:xfrm>
            <a:off x="7983538" y="5626100"/>
            <a:ext cx="4208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a:latin typeface="黑体" panose="02010609060101010101" pitchFamily="49" charset="-122"/>
                <a:ea typeface="黑体" panose="02010609060101010101" pitchFamily="49" charset="-122"/>
              </a:rPr>
              <a:t>erea</a:t>
            </a:r>
            <a:r>
              <a:rPr lang="zh-CN" altLang="en-US">
                <a:latin typeface="黑体" panose="02010609060101010101" pitchFamily="49" charset="-122"/>
                <a:ea typeface="黑体" panose="02010609060101010101" pitchFamily="49" charset="-122"/>
              </a:rPr>
              <a:t>仍在</a:t>
            </a:r>
            <a:r>
              <a:rPr lang="en-US" altLang="zh-CN">
                <a:latin typeface="黑体" panose="02010609060101010101" pitchFamily="49" charset="-122"/>
                <a:ea typeface="黑体" panose="02010609060101010101" pitchFamily="49" charset="-122"/>
              </a:rPr>
              <a:t>3.14</a:t>
            </a:r>
            <a:r>
              <a:rPr lang="zh-CN" altLang="en-US">
                <a:latin typeface="黑体" panose="02010609060101010101" pitchFamily="49" charset="-122"/>
                <a:ea typeface="黑体" panose="02010609060101010101" pitchFamily="49" charset="-122"/>
              </a:rPr>
              <a:t>的</a:t>
            </a:r>
            <a:r>
              <a:rPr lang="en-US" altLang="zh-CN">
                <a:latin typeface="黑体" panose="02010609060101010101" pitchFamily="49" charset="-122"/>
                <a:ea typeface="黑体" panose="02010609060101010101" pitchFamily="49" charset="-122"/>
              </a:rPr>
              <a:t>scope</a:t>
            </a:r>
            <a:r>
              <a:rPr lang="zh-CN" altLang="en-US">
                <a:latin typeface="黑体" panose="02010609060101010101" pitchFamily="49" charset="-122"/>
                <a:ea typeface="黑体" panose="02010609060101010101" pitchFamily="49" charset="-122"/>
              </a:rPr>
              <a:t>中</a:t>
            </a:r>
          </a:p>
        </p:txBody>
      </p:sp>
      <p:sp>
        <p:nvSpPr>
          <p:cNvPr id="3" name="矩形 2"/>
          <p:cNvSpPr>
            <a:spLocks noChangeArrowheads="1"/>
          </p:cNvSpPr>
          <p:nvPr/>
        </p:nvSpPr>
        <p:spPr bwMode="auto">
          <a:xfrm>
            <a:off x="5680075" y="1212850"/>
            <a:ext cx="65119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sz="2000">
                <a:solidFill>
                  <a:srgbClr val="FF0000"/>
                </a:solidFill>
                <a:latin typeface="Arial" panose="020B0604020202090204" pitchFamily="34" charset="0"/>
                <a:ea typeface="黑体" panose="02010609060101010101" pitchFamily="49" charset="-122"/>
                <a:cs typeface="Arial" panose="020B0604020202090204" pitchFamily="34" charset="0"/>
              </a:rPr>
              <a:t> </a:t>
            </a:r>
            <a:r>
              <a:rPr lang="zh-CN" altLang="en-US" sz="2000">
                <a:solidFill>
                  <a:srgbClr val="FF0000"/>
                </a:solidFill>
                <a:latin typeface="Arial" panose="020B0604020202090204" pitchFamily="34" charset="0"/>
                <a:ea typeface="黑体" panose="02010609060101010101" pitchFamily="49" charset="-122"/>
                <a:cs typeface="Arial" panose="020B0604020202090204" pitchFamily="34" charset="0"/>
              </a:rPr>
              <a:t>声明将产生名字</a:t>
            </a:r>
            <a:r>
              <a:rPr lang="en-US" altLang="zh-CN" sz="2000">
                <a:solidFill>
                  <a:srgbClr val="FF0000"/>
                </a:solidFill>
                <a:latin typeface="Arial" panose="020B0604020202090204" pitchFamily="34" charset="0"/>
                <a:ea typeface="黑体" panose="02010609060101010101" pitchFamily="49" charset="-122"/>
                <a:cs typeface="Arial" panose="020B0604020202090204" pitchFamily="34" charset="0"/>
              </a:rPr>
              <a:t>(</a:t>
            </a:r>
            <a:r>
              <a:rPr lang="zh-CN" altLang="en-US" sz="2000">
                <a:solidFill>
                  <a:srgbClr val="FF0000"/>
                </a:solidFill>
                <a:latin typeface="Arial" panose="020B0604020202090204" pitchFamily="34" charset="0"/>
                <a:ea typeface="黑体" panose="02010609060101010101" pitchFamily="49" charset="-122"/>
                <a:cs typeface="Arial" panose="020B0604020202090204" pitchFamily="34" charset="0"/>
              </a:rPr>
              <a:t>变量</a:t>
            </a:r>
            <a:r>
              <a:rPr lang="en-US" altLang="zh-CN" sz="2000">
                <a:solidFill>
                  <a:srgbClr val="FF0000"/>
                </a:solidFill>
                <a:latin typeface="Arial" panose="020B0604020202090204" pitchFamily="34" charset="0"/>
                <a:ea typeface="黑体" panose="02010609060101010101" pitchFamily="49" charset="-122"/>
                <a:cs typeface="Arial" panose="020B0604020202090204" pitchFamily="34" charset="0"/>
              </a:rPr>
              <a:t>)</a:t>
            </a:r>
            <a:r>
              <a:rPr lang="zh-CN" altLang="en-US" sz="2000">
                <a:solidFill>
                  <a:srgbClr val="FF0000"/>
                </a:solidFill>
                <a:latin typeface="Arial" panose="020B0604020202090204" pitchFamily="34" charset="0"/>
                <a:ea typeface="黑体" panose="02010609060101010101" pitchFamily="49" charset="-122"/>
                <a:cs typeface="Arial" panose="020B0604020202090204" pitchFamily="34" charset="0"/>
              </a:rPr>
              <a:t>和值的绑定</a:t>
            </a:r>
            <a:r>
              <a:rPr lang="en-US" altLang="zh-CN" sz="2000">
                <a:solidFill>
                  <a:srgbClr val="FF0000"/>
                </a:solidFill>
                <a:latin typeface="Arial" panose="020B0604020202090204" pitchFamily="34" charset="0"/>
                <a:ea typeface="黑体" panose="02010609060101010101" pitchFamily="49" charset="-122"/>
                <a:cs typeface="Arial" panose="020B0604020202090204" pitchFamily="34" charset="0"/>
              </a:rPr>
              <a:t>(</a:t>
            </a:r>
            <a:r>
              <a:rPr lang="zh-CN" altLang="en-US" sz="2000">
                <a:solidFill>
                  <a:srgbClr val="FF0000"/>
                </a:solidFill>
                <a:latin typeface="Arial" panose="020B0604020202090204" pitchFamily="34" charset="0"/>
                <a:ea typeface="黑体" panose="02010609060101010101" pitchFamily="49" charset="-122"/>
                <a:cs typeface="Arial" panose="020B0604020202090204" pitchFamily="34" charset="0"/>
              </a:rPr>
              <a:t>结合</a:t>
            </a:r>
            <a:r>
              <a:rPr lang="en-US" altLang="zh-CN" sz="2000">
                <a:solidFill>
                  <a:srgbClr val="FF0000"/>
                </a:solidFill>
                <a:latin typeface="Arial" panose="020B0604020202090204" pitchFamily="34" charset="0"/>
                <a:ea typeface="黑体" panose="02010609060101010101" pitchFamily="49" charset="-122"/>
                <a:cs typeface="Arial" panose="020B0604020202090204" pitchFamily="34" charset="0"/>
              </a:rPr>
              <a:t>)</a:t>
            </a:r>
            <a:r>
              <a:rPr lang="zh-CN" altLang="en-US" sz="2000">
                <a:solidFill>
                  <a:srgbClr val="FF0000"/>
                </a:solidFill>
                <a:latin typeface="Arial" panose="020B0604020202090204" pitchFamily="34" charset="0"/>
                <a:ea typeface="黑体" panose="02010609060101010101" pitchFamily="49" charset="-122"/>
                <a:cs typeface="Arial" panose="020B0604020202090204" pitchFamily="34" charset="0"/>
              </a:rPr>
              <a:t>，</a:t>
            </a:r>
          </a:p>
          <a:p>
            <a:pPr>
              <a:lnSpc>
                <a:spcPct val="100000"/>
              </a:lnSpc>
              <a:spcBef>
                <a:spcPct val="0"/>
              </a:spcBef>
              <a:buFontTx/>
              <a:buNone/>
            </a:pPr>
            <a:r>
              <a:rPr lang="zh-CN" altLang="en-US" sz="2000">
                <a:solidFill>
                  <a:srgbClr val="FF0000"/>
                </a:solidFill>
                <a:latin typeface="Arial" panose="020B0604020202090204" pitchFamily="34" charset="0"/>
                <a:ea typeface="黑体" panose="02010609060101010101" pitchFamily="49" charset="-122"/>
                <a:cs typeface="Arial" panose="020B0604020202090204" pitchFamily="34" charset="0"/>
              </a:rPr>
              <a:t>绑定具有静态作用域（</a:t>
            </a:r>
            <a:r>
              <a:rPr lang="en-US" altLang="zh-CN" sz="2000">
                <a:solidFill>
                  <a:srgbClr val="FF0000"/>
                </a:solidFill>
                <a:latin typeface="Arial" panose="020B0604020202090204" pitchFamily="34" charset="0"/>
                <a:ea typeface="黑体" panose="02010609060101010101" pitchFamily="49" charset="-122"/>
                <a:cs typeface="Arial" panose="020B0604020202090204" pitchFamily="34" charset="0"/>
              </a:rPr>
              <a:t> Bindings are </a:t>
            </a:r>
            <a:r>
              <a:rPr lang="en-US" altLang="zh-CN" sz="2000" i="1">
                <a:solidFill>
                  <a:srgbClr val="FF0000"/>
                </a:solidFill>
                <a:latin typeface="Arial" panose="020B0604020202090204" pitchFamily="34" charset="0"/>
                <a:ea typeface="黑体" panose="02010609060101010101" pitchFamily="49" charset="-122"/>
                <a:cs typeface="Arial" panose="020B0604020202090204" pitchFamily="34" charset="0"/>
              </a:rPr>
              <a:t>statically scoped</a:t>
            </a:r>
            <a:r>
              <a:rPr lang="zh-CN" altLang="en-US" sz="2000" i="1">
                <a:solidFill>
                  <a:srgbClr val="FF0000"/>
                </a:solidFill>
                <a:latin typeface="Arial" panose="020B0604020202090204" pitchFamily="34" charset="0"/>
                <a:ea typeface="黑体" panose="02010609060101010101" pitchFamily="49" charset="-122"/>
                <a:cs typeface="Arial" panose="020B0604020202090204" pitchFamily="34" charset="0"/>
              </a:rPr>
              <a:t>）</a:t>
            </a:r>
            <a:endParaRPr lang="zh-CN" altLang="en-US" sz="2000">
              <a:solidFill>
                <a:srgbClr val="FF0000"/>
              </a:solidFill>
              <a:latin typeface="Arial" panose="020B0604020202090204" pitchFamily="34" charset="0"/>
              <a:ea typeface="黑体" panose="02010609060101010101" pitchFamily="49" charset="-122"/>
              <a:cs typeface="Arial" panose="020B0604020202090204" pitchFamily="34" charset="0"/>
            </a:endParaRPr>
          </a:p>
        </p:txBody>
      </p:sp>
      <p:sp>
        <p:nvSpPr>
          <p:cNvPr id="11" name="矩形 10"/>
          <p:cNvSpPr>
            <a:spLocks noChangeArrowheads="1"/>
          </p:cNvSpPr>
          <p:nvPr/>
        </p:nvSpPr>
        <p:spPr bwMode="auto">
          <a:xfrm>
            <a:off x="2225675" y="5854700"/>
            <a:ext cx="2168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90204" pitchFamily="34" charset="0"/>
              <a:buNone/>
            </a:pPr>
            <a:r>
              <a:rPr lang="en-US" altLang="zh-CN">
                <a:latin typeface="Arial" panose="020B0604020202090204" pitchFamily="34" charset="0"/>
              </a:rPr>
              <a:t>&gt;</a:t>
            </a:r>
            <a:r>
              <a:rPr lang="zh-CN" altLang="en-US">
                <a:latin typeface="Arial" panose="020B0604020202090204" pitchFamily="34" charset="0"/>
              </a:rPr>
              <a:t> </a:t>
            </a:r>
            <a:r>
              <a:rPr lang="en-US" altLang="zh-CN">
                <a:latin typeface="Arial" panose="020B0604020202090204" pitchFamily="34" charset="0"/>
              </a:rPr>
              <a:t>3,14:</a:t>
            </a:r>
            <a:r>
              <a:rPr lang="zh-CN" altLang="en-US">
                <a:latin typeface="Arial" panose="020B0604020202090204" pitchFamily="34" charset="0"/>
              </a:rPr>
              <a:t> </a:t>
            </a:r>
            <a:r>
              <a:rPr lang="en-US" altLang="zh-CN">
                <a:latin typeface="Arial" panose="020B0604020202090204" pitchFamily="34" charset="0"/>
              </a:rPr>
              <a:t>real;</a:t>
            </a:r>
            <a:endParaRPr lang="pt-BR" altLang="zh-CN">
              <a:latin typeface="Arial" panose="020B0604020202090204" pitchFamily="34" charset="0"/>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736725"/>
            <a:ext cx="784225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标题 1"/>
          <p:cNvSpPr>
            <a:spLocks noGrp="1"/>
          </p:cNvSpPr>
          <p:nvPr>
            <p:ph type="title"/>
          </p:nvPr>
        </p:nvSpPr>
        <p:spPr/>
        <p:txBody>
          <a:bodyPr/>
          <a:lstStyle/>
          <a:p>
            <a:r>
              <a:rPr lang="zh-CN" altLang="en-US">
                <a:latin typeface="黑体" panose="02010609060101010101" pitchFamily="49" charset="-122"/>
                <a:ea typeface="黑体" panose="02010609060101010101" pitchFamily="49" charset="-122"/>
                <a:cs typeface="Arial" panose="020B0604020202090204" pitchFamily="34" charset="0"/>
              </a:rPr>
              <a:t>声明的作用域</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p:nvPr>
        </p:nvSpPr>
        <p:spPr>
          <a:xfrm>
            <a:off x="499268" y="72231"/>
            <a:ext cx="9753601" cy="1668463"/>
          </a:xfrm>
        </p:spPr>
        <p:txBody>
          <a:bodyPr/>
          <a:lstStyle/>
          <a:p>
            <a:r>
              <a:rPr lang="zh-CN" altLang="en-US" dirty="0">
                <a:latin typeface="黑体" panose="02010609060101010101" pitchFamily="49" charset="-122"/>
                <a:ea typeface="黑体" panose="02010609060101010101" pitchFamily="49" charset="-122"/>
                <a:cs typeface="Arial" panose="020B0604020202090204" pitchFamily="34" charset="0"/>
              </a:rPr>
              <a:t>声明的作用域</a:t>
            </a:r>
          </a:p>
        </p:txBody>
      </p:sp>
      <p:sp>
        <p:nvSpPr>
          <p:cNvPr id="70658" name="矩形 3"/>
          <p:cNvSpPr>
            <a:spLocks noChangeArrowheads="1"/>
          </p:cNvSpPr>
          <p:nvPr/>
        </p:nvSpPr>
        <p:spPr bwMode="auto">
          <a:xfrm>
            <a:off x="1263650" y="1501775"/>
            <a:ext cx="82248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b="1" dirty="0">
                <a:latin typeface="Arial" panose="020B0604020202090204" pitchFamily="34" charset="0"/>
                <a:ea typeface="黑体" panose="02010609060101010101" pitchFamily="49" charset="-122"/>
                <a:cs typeface="Arial" panose="020B0604020202090204" pitchFamily="34" charset="0"/>
              </a:rPr>
              <a:t>函数的两种定义方法：</a:t>
            </a:r>
            <a:endParaRPr lang="en-US" altLang="zh-CN" b="1" dirty="0">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b="1" dirty="0">
                <a:latin typeface="Arial" panose="020B0604020202090204" pitchFamily="34" charset="0"/>
                <a:ea typeface="黑体" panose="02010609060101010101" pitchFamily="49" charset="-122"/>
                <a:cs typeface="Arial" panose="020B0604020202090204" pitchFamily="34" charset="0"/>
              </a:rPr>
              <a:t>	</a:t>
            </a:r>
            <a:r>
              <a:rPr lang="pt-BR" altLang="zh-CN" b="1" dirty="0" err="1">
                <a:latin typeface="Arial" panose="020B0604020202090204" pitchFamily="34" charset="0"/>
                <a:ea typeface="黑体" panose="02010609060101010101" pitchFamily="49" charset="-122"/>
                <a:cs typeface="Arial" panose="020B0604020202090204" pitchFamily="34" charset="0"/>
              </a:rPr>
              <a:t>fun</a:t>
            </a:r>
            <a:r>
              <a:rPr lang="pt-BR" altLang="zh-CN" b="1" dirty="0">
                <a:latin typeface="Arial" panose="020B0604020202090204" pitchFamily="34" charset="0"/>
                <a:ea typeface="黑体" panose="02010609060101010101" pitchFamily="49" charset="-122"/>
                <a:cs typeface="Arial" panose="020B0604020202090204" pitchFamily="34" charset="0"/>
              </a:rPr>
              <a:t> </a:t>
            </a:r>
            <a:r>
              <a:rPr lang="pt-BR" altLang="zh-CN" dirty="0" err="1">
                <a:latin typeface="Arial" panose="020B0604020202090204" pitchFamily="34" charset="0"/>
                <a:ea typeface="黑体" panose="02010609060101010101" pitchFamily="49" charset="-122"/>
                <a:cs typeface="Arial" panose="020B0604020202090204" pitchFamily="34" charset="0"/>
              </a:rPr>
              <a:t>circ</a:t>
            </a:r>
            <a:r>
              <a:rPr lang="pt-BR" altLang="zh-CN" dirty="0">
                <a:latin typeface="Arial" panose="020B0604020202090204" pitchFamily="34" charset="0"/>
                <a:ea typeface="黑体" panose="02010609060101010101" pitchFamily="49" charset="-122"/>
                <a:cs typeface="Arial" panose="020B0604020202090204" pitchFamily="34" charset="0"/>
              </a:rPr>
              <a:t>(</a:t>
            </a:r>
            <a:r>
              <a:rPr lang="pt-BR" altLang="zh-CN" dirty="0" err="1">
                <a:latin typeface="Arial" panose="020B0604020202090204" pitchFamily="34" charset="0"/>
                <a:ea typeface="黑体" panose="02010609060101010101" pitchFamily="49" charset="-122"/>
                <a:cs typeface="Arial" panose="020B0604020202090204" pitchFamily="34" charset="0"/>
              </a:rPr>
              <a:t>r:real</a:t>
            </a:r>
            <a:r>
              <a:rPr lang="pt-BR" altLang="zh-CN" dirty="0">
                <a:latin typeface="Arial" panose="020B0604020202090204" pitchFamily="34" charset="0"/>
                <a:ea typeface="黑体" panose="02010609060101010101" pitchFamily="49" charset="-122"/>
                <a:cs typeface="Arial" panose="020B0604020202090204" pitchFamily="34" charset="0"/>
              </a:rPr>
              <a:t>):real = 2.0 * </a:t>
            </a:r>
            <a:r>
              <a:rPr lang="pt-BR" altLang="zh-CN" dirty="0" err="1">
                <a:latin typeface="Arial" panose="020B0604020202090204" pitchFamily="34" charset="0"/>
                <a:ea typeface="黑体" panose="02010609060101010101" pitchFamily="49" charset="-122"/>
                <a:cs typeface="Arial" panose="020B0604020202090204" pitchFamily="34" charset="0"/>
              </a:rPr>
              <a:t>pi</a:t>
            </a:r>
            <a:r>
              <a:rPr lang="pt-BR" altLang="zh-CN" dirty="0">
                <a:latin typeface="Arial" panose="020B0604020202090204" pitchFamily="34" charset="0"/>
                <a:ea typeface="黑体" panose="02010609060101010101" pitchFamily="49" charset="-122"/>
                <a:cs typeface="Arial" panose="020B0604020202090204" pitchFamily="34" charset="0"/>
              </a:rPr>
              <a:t> * </a:t>
            </a:r>
            <a:r>
              <a:rPr lang="pt-BR" altLang="zh-CN" dirty="0" err="1">
                <a:latin typeface="Arial" panose="020B0604020202090204" pitchFamily="34" charset="0"/>
                <a:ea typeface="黑体" panose="02010609060101010101" pitchFamily="49" charset="-122"/>
                <a:cs typeface="Arial" panose="020B0604020202090204" pitchFamily="34" charset="0"/>
              </a:rPr>
              <a:t>r</a:t>
            </a:r>
            <a:r>
              <a:rPr lang="pt-BR" altLang="zh-CN" dirty="0">
                <a:latin typeface="Arial" panose="020B0604020202090204" pitchFamily="34" charset="0"/>
                <a:ea typeface="黑体" panose="02010609060101010101" pitchFamily="49" charset="-122"/>
                <a:cs typeface="Arial" panose="020B0604020202090204" pitchFamily="34" charset="0"/>
              </a:rPr>
              <a:t>;</a:t>
            </a:r>
          </a:p>
        </p:txBody>
      </p:sp>
      <p:sp>
        <p:nvSpPr>
          <p:cNvPr id="5" name="矩形 4"/>
          <p:cNvSpPr>
            <a:spLocks noChangeArrowheads="1"/>
          </p:cNvSpPr>
          <p:nvPr/>
        </p:nvSpPr>
        <p:spPr bwMode="auto">
          <a:xfrm>
            <a:off x="723900" y="2606675"/>
            <a:ext cx="43719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b="1">
                <a:latin typeface="Arial" panose="020B0604020202090204" pitchFamily="34" charset="0"/>
              </a:rPr>
              <a:t>fun </a:t>
            </a:r>
            <a:r>
              <a:rPr lang="en-US" altLang="zh-CN">
                <a:latin typeface="Arial" panose="020B0604020202090204" pitchFamily="34" charset="0"/>
              </a:rPr>
              <a:t>circ(r:real):real =</a:t>
            </a:r>
          </a:p>
          <a:p>
            <a:pPr>
              <a:lnSpc>
                <a:spcPct val="100000"/>
              </a:lnSpc>
              <a:spcBef>
                <a:spcPct val="0"/>
              </a:spcBef>
              <a:buFontTx/>
              <a:buNone/>
            </a:pPr>
            <a:r>
              <a:rPr lang="en-US" altLang="zh-CN" b="1">
                <a:latin typeface="Arial" panose="020B0604020202090204" pitchFamily="34" charset="0"/>
              </a:rPr>
              <a:t>let</a:t>
            </a:r>
          </a:p>
          <a:p>
            <a:pPr>
              <a:lnSpc>
                <a:spcPct val="100000"/>
              </a:lnSpc>
              <a:spcBef>
                <a:spcPct val="0"/>
              </a:spcBef>
              <a:buFontTx/>
              <a:buNone/>
            </a:pPr>
            <a:r>
              <a:rPr lang="en-US" altLang="zh-CN" b="1">
                <a:latin typeface="Arial" panose="020B0604020202090204" pitchFamily="34" charset="0"/>
              </a:rPr>
              <a:t>   val </a:t>
            </a:r>
            <a:r>
              <a:rPr lang="en-US" altLang="zh-CN">
                <a:latin typeface="Arial" panose="020B0604020202090204" pitchFamily="34" charset="0"/>
              </a:rPr>
              <a:t>pi2:real = 2.0 * pi</a:t>
            </a:r>
          </a:p>
          <a:p>
            <a:pPr>
              <a:lnSpc>
                <a:spcPct val="100000"/>
              </a:lnSpc>
              <a:spcBef>
                <a:spcPct val="0"/>
              </a:spcBef>
              <a:buFontTx/>
              <a:buNone/>
            </a:pPr>
            <a:r>
              <a:rPr lang="en-US" altLang="zh-CN" b="1">
                <a:latin typeface="Arial" panose="020B0604020202090204" pitchFamily="34" charset="0"/>
              </a:rPr>
              <a:t>in</a:t>
            </a:r>
          </a:p>
          <a:p>
            <a:pPr>
              <a:lnSpc>
                <a:spcPct val="100000"/>
              </a:lnSpc>
              <a:spcBef>
                <a:spcPct val="0"/>
              </a:spcBef>
              <a:buFontTx/>
              <a:buNone/>
            </a:pPr>
            <a:r>
              <a:rPr lang="en-US" altLang="zh-CN">
                <a:latin typeface="Arial" panose="020B0604020202090204" pitchFamily="34" charset="0"/>
              </a:rPr>
              <a:t>   pi2 * r</a:t>
            </a:r>
          </a:p>
          <a:p>
            <a:pPr>
              <a:lnSpc>
                <a:spcPct val="100000"/>
              </a:lnSpc>
              <a:spcBef>
                <a:spcPct val="0"/>
              </a:spcBef>
              <a:buFontTx/>
              <a:buNone/>
            </a:pPr>
            <a:r>
              <a:rPr lang="en-US" altLang="zh-CN" b="1">
                <a:latin typeface="Arial" panose="020B0604020202090204" pitchFamily="34" charset="0"/>
              </a:rPr>
              <a:t>end</a:t>
            </a:r>
            <a:endParaRPr lang="zh-CN" altLang="en-US">
              <a:latin typeface="Arial" panose="020B0604020202090204" pitchFamily="34" charset="0"/>
            </a:endParaRPr>
          </a:p>
        </p:txBody>
      </p:sp>
      <p:sp>
        <p:nvSpPr>
          <p:cNvPr id="6" name="矩形 5"/>
          <p:cNvSpPr>
            <a:spLocks noChangeArrowheads="1"/>
          </p:cNvSpPr>
          <p:nvPr/>
        </p:nvSpPr>
        <p:spPr bwMode="auto">
          <a:xfrm>
            <a:off x="6056313" y="2606675"/>
            <a:ext cx="5710237"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b="1">
                <a:latin typeface="Arial" panose="020B0604020202090204" pitchFamily="34" charset="0"/>
              </a:rPr>
              <a:t>local</a:t>
            </a:r>
          </a:p>
          <a:p>
            <a:pPr>
              <a:lnSpc>
                <a:spcPct val="100000"/>
              </a:lnSpc>
              <a:spcBef>
                <a:spcPct val="0"/>
              </a:spcBef>
              <a:buFontTx/>
              <a:buNone/>
            </a:pPr>
            <a:r>
              <a:rPr lang="en-US" altLang="zh-CN" b="1">
                <a:latin typeface="Arial" panose="020B0604020202090204" pitchFamily="34" charset="0"/>
              </a:rPr>
              <a:t>   val </a:t>
            </a:r>
            <a:r>
              <a:rPr lang="en-US" altLang="zh-CN">
                <a:latin typeface="Arial" panose="020B0604020202090204" pitchFamily="34" charset="0"/>
              </a:rPr>
              <a:t>pi2:real = 2.0 * pi</a:t>
            </a:r>
          </a:p>
          <a:p>
            <a:pPr>
              <a:lnSpc>
                <a:spcPct val="100000"/>
              </a:lnSpc>
              <a:spcBef>
                <a:spcPct val="0"/>
              </a:spcBef>
              <a:buFontTx/>
              <a:buNone/>
            </a:pPr>
            <a:r>
              <a:rPr lang="en-US" altLang="zh-CN" b="1">
                <a:latin typeface="Arial" panose="020B0604020202090204" pitchFamily="34" charset="0"/>
              </a:rPr>
              <a:t>in</a:t>
            </a:r>
          </a:p>
          <a:p>
            <a:pPr>
              <a:lnSpc>
                <a:spcPct val="100000"/>
              </a:lnSpc>
              <a:spcBef>
                <a:spcPct val="0"/>
              </a:spcBef>
              <a:buFontTx/>
              <a:buNone/>
            </a:pPr>
            <a:r>
              <a:rPr lang="pt-BR" altLang="zh-CN" b="1">
                <a:latin typeface="Arial" panose="020B0604020202090204" pitchFamily="34" charset="0"/>
              </a:rPr>
              <a:t>   fun </a:t>
            </a:r>
            <a:r>
              <a:rPr lang="pt-BR" altLang="zh-CN">
                <a:latin typeface="Arial" panose="020B0604020202090204" pitchFamily="34" charset="0"/>
              </a:rPr>
              <a:t>circ(r:real):real = pi2 * r</a:t>
            </a:r>
          </a:p>
          <a:p>
            <a:pPr>
              <a:lnSpc>
                <a:spcPct val="100000"/>
              </a:lnSpc>
              <a:spcBef>
                <a:spcPct val="0"/>
              </a:spcBef>
              <a:buFontTx/>
              <a:buNone/>
            </a:pPr>
            <a:r>
              <a:rPr lang="en-US" altLang="zh-CN" b="1">
                <a:latin typeface="Arial" panose="020B0604020202090204" pitchFamily="34" charset="0"/>
              </a:rPr>
              <a:t>end</a:t>
            </a:r>
          </a:p>
        </p:txBody>
      </p:sp>
      <p:sp>
        <p:nvSpPr>
          <p:cNvPr id="7" name="矩形 6"/>
          <p:cNvSpPr>
            <a:spLocks noChangeArrowheads="1"/>
          </p:cNvSpPr>
          <p:nvPr/>
        </p:nvSpPr>
        <p:spPr bwMode="auto">
          <a:xfrm>
            <a:off x="687388" y="5521325"/>
            <a:ext cx="39449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a:latin typeface="Arial" panose="020B0604020202090204" pitchFamily="34" charset="0"/>
                <a:ea typeface="黑体" panose="02010609060101010101" pitchFamily="49" charset="-122"/>
                <a:cs typeface="Arial" panose="020B0604020202090204" pitchFamily="34" charset="0"/>
              </a:rPr>
              <a:t>局部声明：</a:t>
            </a: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a:latin typeface="Arial" panose="020B0604020202090204" pitchFamily="34" charset="0"/>
                <a:ea typeface="黑体" panose="02010609060101010101" pitchFamily="49" charset="-122"/>
                <a:cs typeface="Arial" panose="020B0604020202090204" pitchFamily="34" charset="0"/>
              </a:rPr>
              <a:t>    let D in E end</a:t>
            </a:r>
            <a:endParaRPr lang="pt-BR" altLang="zh-CN">
              <a:latin typeface="Arial" panose="020B0604020202090204" pitchFamily="34" charset="0"/>
              <a:ea typeface="黑体" panose="02010609060101010101" pitchFamily="49" charset="-122"/>
              <a:cs typeface="Arial" panose="020B0604020202090204" pitchFamily="34" charset="0"/>
            </a:endParaRPr>
          </a:p>
        </p:txBody>
      </p:sp>
      <p:sp>
        <p:nvSpPr>
          <p:cNvPr id="8" name="矩形 7"/>
          <p:cNvSpPr>
            <a:spLocks noChangeArrowheads="1"/>
          </p:cNvSpPr>
          <p:nvPr/>
        </p:nvSpPr>
        <p:spPr bwMode="auto">
          <a:xfrm>
            <a:off x="5905500" y="5521325"/>
            <a:ext cx="4587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a:latin typeface="Arial" panose="020B0604020202090204" pitchFamily="34" charset="0"/>
                <a:ea typeface="黑体" panose="02010609060101010101" pitchFamily="49" charset="-122"/>
                <a:cs typeface="Arial" panose="020B0604020202090204" pitchFamily="34" charset="0"/>
              </a:rPr>
              <a:t>隐藏声明</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一般很少使用</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a:t>
            </a: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a:latin typeface="Arial" panose="020B0604020202090204" pitchFamily="34" charset="0"/>
                <a:ea typeface="黑体" panose="02010609060101010101" pitchFamily="49" charset="-122"/>
                <a:cs typeface="Arial" panose="020B0604020202090204" pitchFamily="34" charset="0"/>
              </a:rPr>
              <a:t>    local D1 in D2 end</a:t>
            </a:r>
            <a:endParaRPr lang="pt-BR" altLang="zh-CN">
              <a:latin typeface="Arial" panose="020B0604020202090204" pitchFamily="34" charset="0"/>
              <a:ea typeface="黑体" panose="02010609060101010101" pitchFamily="49" charset="-122"/>
              <a:cs typeface="Arial" panose="020B0604020202090204" pitchFamily="34" charset="0"/>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p:nvPr>
        </p:nvSpPr>
        <p:spPr>
          <a:xfrm>
            <a:off x="499268" y="72231"/>
            <a:ext cx="9753601" cy="1668463"/>
          </a:xfrm>
        </p:spPr>
        <p:txBody>
          <a:bodyPr/>
          <a:lstStyle/>
          <a:p>
            <a:r>
              <a:rPr lang="zh-CN" altLang="en-US" dirty="0">
                <a:latin typeface="黑体" panose="02010609060101010101" pitchFamily="49" charset="-122"/>
                <a:ea typeface="黑体" panose="02010609060101010101" pitchFamily="49" charset="-122"/>
                <a:cs typeface="Arial" panose="020B0604020202090204" pitchFamily="34" charset="0"/>
              </a:rPr>
              <a:t>声明的作用域</a:t>
            </a:r>
          </a:p>
        </p:txBody>
      </p:sp>
      <p:sp>
        <p:nvSpPr>
          <p:cNvPr id="70658" name="矩形 3"/>
          <p:cNvSpPr>
            <a:spLocks noChangeArrowheads="1"/>
          </p:cNvSpPr>
          <p:nvPr/>
        </p:nvSpPr>
        <p:spPr bwMode="auto">
          <a:xfrm>
            <a:off x="1263650" y="1501775"/>
            <a:ext cx="82248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b="1" dirty="0">
                <a:latin typeface="Arial" panose="020B0604020202090204" pitchFamily="34" charset="0"/>
                <a:ea typeface="黑体" panose="02010609060101010101" pitchFamily="49" charset="-122"/>
                <a:cs typeface="Arial" panose="020B0604020202090204" pitchFamily="34" charset="0"/>
              </a:rPr>
              <a:t>函数的两种定义方法：</a:t>
            </a:r>
            <a:endParaRPr lang="en-US" altLang="zh-CN" b="1" dirty="0">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b="1" dirty="0">
                <a:latin typeface="Arial" panose="020B0604020202090204" pitchFamily="34" charset="0"/>
                <a:ea typeface="黑体" panose="02010609060101010101" pitchFamily="49" charset="-122"/>
                <a:cs typeface="Arial" panose="020B0604020202090204" pitchFamily="34" charset="0"/>
              </a:rPr>
              <a:t>	</a:t>
            </a:r>
            <a:r>
              <a:rPr lang="pt-BR" altLang="zh-CN" b="1" dirty="0" err="1">
                <a:latin typeface="Arial" panose="020B0604020202090204" pitchFamily="34" charset="0"/>
                <a:ea typeface="黑体" panose="02010609060101010101" pitchFamily="49" charset="-122"/>
                <a:cs typeface="Arial" panose="020B0604020202090204" pitchFamily="34" charset="0"/>
              </a:rPr>
              <a:t>fun</a:t>
            </a:r>
            <a:r>
              <a:rPr lang="pt-BR" altLang="zh-CN" b="1" dirty="0">
                <a:latin typeface="Arial" panose="020B0604020202090204" pitchFamily="34" charset="0"/>
                <a:ea typeface="黑体" panose="02010609060101010101" pitchFamily="49" charset="-122"/>
                <a:cs typeface="Arial" panose="020B0604020202090204" pitchFamily="34" charset="0"/>
              </a:rPr>
              <a:t> </a:t>
            </a:r>
            <a:r>
              <a:rPr lang="pt-BR" altLang="zh-CN" dirty="0" err="1">
                <a:latin typeface="Arial" panose="020B0604020202090204" pitchFamily="34" charset="0"/>
                <a:ea typeface="黑体" panose="02010609060101010101" pitchFamily="49" charset="-122"/>
                <a:cs typeface="Arial" panose="020B0604020202090204" pitchFamily="34" charset="0"/>
              </a:rPr>
              <a:t>circ</a:t>
            </a:r>
            <a:r>
              <a:rPr lang="pt-BR" altLang="zh-CN" dirty="0">
                <a:latin typeface="Arial" panose="020B0604020202090204" pitchFamily="34" charset="0"/>
                <a:ea typeface="黑体" panose="02010609060101010101" pitchFamily="49" charset="-122"/>
                <a:cs typeface="Arial" panose="020B0604020202090204" pitchFamily="34" charset="0"/>
              </a:rPr>
              <a:t>(</a:t>
            </a:r>
            <a:r>
              <a:rPr lang="pt-BR" altLang="zh-CN" dirty="0" err="1">
                <a:latin typeface="Arial" panose="020B0604020202090204" pitchFamily="34" charset="0"/>
                <a:ea typeface="黑体" panose="02010609060101010101" pitchFamily="49" charset="-122"/>
                <a:cs typeface="Arial" panose="020B0604020202090204" pitchFamily="34" charset="0"/>
              </a:rPr>
              <a:t>r:real</a:t>
            </a:r>
            <a:r>
              <a:rPr lang="pt-BR" altLang="zh-CN" dirty="0">
                <a:latin typeface="Arial" panose="020B0604020202090204" pitchFamily="34" charset="0"/>
                <a:ea typeface="黑体" panose="02010609060101010101" pitchFamily="49" charset="-122"/>
                <a:cs typeface="Arial" panose="020B0604020202090204" pitchFamily="34" charset="0"/>
              </a:rPr>
              <a:t>):real = 2.0 * </a:t>
            </a:r>
            <a:r>
              <a:rPr lang="pt-BR" altLang="zh-CN" dirty="0" err="1">
                <a:latin typeface="Arial" panose="020B0604020202090204" pitchFamily="34" charset="0"/>
                <a:ea typeface="黑体" panose="02010609060101010101" pitchFamily="49" charset="-122"/>
                <a:cs typeface="Arial" panose="020B0604020202090204" pitchFamily="34" charset="0"/>
              </a:rPr>
              <a:t>pi</a:t>
            </a:r>
            <a:r>
              <a:rPr lang="pt-BR" altLang="zh-CN" dirty="0">
                <a:latin typeface="Arial" panose="020B0604020202090204" pitchFamily="34" charset="0"/>
                <a:ea typeface="黑体" panose="02010609060101010101" pitchFamily="49" charset="-122"/>
                <a:cs typeface="Arial" panose="020B0604020202090204" pitchFamily="34" charset="0"/>
              </a:rPr>
              <a:t> * </a:t>
            </a:r>
            <a:r>
              <a:rPr lang="pt-BR" altLang="zh-CN" dirty="0" err="1">
                <a:latin typeface="Arial" panose="020B0604020202090204" pitchFamily="34" charset="0"/>
                <a:ea typeface="黑体" panose="02010609060101010101" pitchFamily="49" charset="-122"/>
                <a:cs typeface="Arial" panose="020B0604020202090204" pitchFamily="34" charset="0"/>
              </a:rPr>
              <a:t>r</a:t>
            </a:r>
            <a:r>
              <a:rPr lang="pt-BR" altLang="zh-CN" dirty="0">
                <a:latin typeface="Arial" panose="020B0604020202090204" pitchFamily="34" charset="0"/>
                <a:ea typeface="黑体" panose="02010609060101010101" pitchFamily="49" charset="-122"/>
                <a:cs typeface="Arial" panose="020B0604020202090204" pitchFamily="34" charset="0"/>
              </a:rPr>
              <a:t>;</a:t>
            </a:r>
          </a:p>
        </p:txBody>
      </p:sp>
      <p:sp>
        <p:nvSpPr>
          <p:cNvPr id="5" name="矩形 4"/>
          <p:cNvSpPr>
            <a:spLocks noChangeArrowheads="1"/>
          </p:cNvSpPr>
          <p:nvPr/>
        </p:nvSpPr>
        <p:spPr bwMode="auto">
          <a:xfrm>
            <a:off x="723900" y="2606675"/>
            <a:ext cx="43719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b="1" dirty="0">
                <a:latin typeface="Arial" panose="020B0604020202090204" pitchFamily="34" charset="0"/>
              </a:rPr>
              <a:t>fun </a:t>
            </a:r>
            <a:r>
              <a:rPr lang="en-US" altLang="zh-CN" dirty="0">
                <a:latin typeface="Arial" panose="020B0604020202090204" pitchFamily="34" charset="0"/>
              </a:rPr>
              <a:t>circ(</a:t>
            </a:r>
            <a:r>
              <a:rPr lang="en-US" altLang="zh-CN" dirty="0" err="1">
                <a:latin typeface="Arial" panose="020B0604020202090204" pitchFamily="34" charset="0"/>
              </a:rPr>
              <a:t>r:real</a:t>
            </a:r>
            <a:r>
              <a:rPr lang="en-US" altLang="zh-CN" dirty="0">
                <a:latin typeface="Arial" panose="020B0604020202090204" pitchFamily="34" charset="0"/>
              </a:rPr>
              <a:t>):real =</a:t>
            </a:r>
          </a:p>
          <a:p>
            <a:pPr>
              <a:lnSpc>
                <a:spcPct val="100000"/>
              </a:lnSpc>
              <a:spcBef>
                <a:spcPct val="0"/>
              </a:spcBef>
              <a:buFontTx/>
              <a:buNone/>
            </a:pPr>
            <a:r>
              <a:rPr lang="en-US" altLang="zh-CN" b="1" dirty="0">
                <a:latin typeface="Arial" panose="020B0604020202090204" pitchFamily="34" charset="0"/>
              </a:rPr>
              <a:t>let</a:t>
            </a:r>
          </a:p>
          <a:p>
            <a:pPr>
              <a:lnSpc>
                <a:spcPct val="100000"/>
              </a:lnSpc>
              <a:spcBef>
                <a:spcPct val="0"/>
              </a:spcBef>
              <a:buFontTx/>
              <a:buNone/>
            </a:pPr>
            <a:r>
              <a:rPr lang="en-US" altLang="zh-CN" b="1" dirty="0">
                <a:latin typeface="Arial" panose="020B0604020202090204" pitchFamily="34" charset="0"/>
              </a:rPr>
              <a:t>   </a:t>
            </a:r>
            <a:r>
              <a:rPr lang="en-US" altLang="zh-CN" b="1" dirty="0" err="1">
                <a:latin typeface="Arial" panose="020B0604020202090204" pitchFamily="34" charset="0"/>
              </a:rPr>
              <a:t>val</a:t>
            </a:r>
            <a:r>
              <a:rPr lang="en-US" altLang="zh-CN" b="1" dirty="0">
                <a:latin typeface="Arial" panose="020B0604020202090204" pitchFamily="34" charset="0"/>
              </a:rPr>
              <a:t> </a:t>
            </a:r>
            <a:r>
              <a:rPr lang="en-US" altLang="zh-CN" dirty="0">
                <a:latin typeface="Arial" panose="020B0604020202090204" pitchFamily="34" charset="0"/>
              </a:rPr>
              <a:t>pi2:real = 2.0 * pi</a:t>
            </a:r>
          </a:p>
          <a:p>
            <a:pPr>
              <a:lnSpc>
                <a:spcPct val="100000"/>
              </a:lnSpc>
              <a:spcBef>
                <a:spcPct val="0"/>
              </a:spcBef>
              <a:buFontTx/>
              <a:buNone/>
            </a:pPr>
            <a:r>
              <a:rPr lang="en-US" altLang="zh-CN" b="1" dirty="0">
                <a:latin typeface="Arial" panose="020B0604020202090204" pitchFamily="34" charset="0"/>
              </a:rPr>
              <a:t>in</a:t>
            </a:r>
          </a:p>
          <a:p>
            <a:pPr>
              <a:lnSpc>
                <a:spcPct val="100000"/>
              </a:lnSpc>
              <a:spcBef>
                <a:spcPct val="0"/>
              </a:spcBef>
              <a:buFontTx/>
              <a:buNone/>
            </a:pPr>
            <a:r>
              <a:rPr lang="en-US" altLang="zh-CN" dirty="0">
                <a:latin typeface="Arial" panose="020B0604020202090204" pitchFamily="34" charset="0"/>
              </a:rPr>
              <a:t>   pi2 * r</a:t>
            </a:r>
          </a:p>
          <a:p>
            <a:pPr>
              <a:lnSpc>
                <a:spcPct val="100000"/>
              </a:lnSpc>
              <a:spcBef>
                <a:spcPct val="0"/>
              </a:spcBef>
              <a:buFontTx/>
              <a:buNone/>
            </a:pPr>
            <a:r>
              <a:rPr lang="en-US" altLang="zh-CN" b="1" dirty="0">
                <a:latin typeface="Arial" panose="020B0604020202090204" pitchFamily="34" charset="0"/>
              </a:rPr>
              <a:t>end</a:t>
            </a:r>
            <a:endParaRPr lang="zh-CN" altLang="en-US" dirty="0">
              <a:latin typeface="Arial" panose="020B0604020202090204" pitchFamily="34" charset="0"/>
            </a:endParaRPr>
          </a:p>
        </p:txBody>
      </p:sp>
      <p:sp>
        <p:nvSpPr>
          <p:cNvPr id="6" name="矩形 5"/>
          <p:cNvSpPr>
            <a:spLocks noChangeArrowheads="1"/>
          </p:cNvSpPr>
          <p:nvPr/>
        </p:nvSpPr>
        <p:spPr bwMode="auto">
          <a:xfrm>
            <a:off x="6056313" y="2606675"/>
            <a:ext cx="5710237"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b="1">
                <a:latin typeface="Arial" panose="020B0604020202090204" pitchFamily="34" charset="0"/>
              </a:rPr>
              <a:t>local</a:t>
            </a:r>
          </a:p>
          <a:p>
            <a:pPr>
              <a:lnSpc>
                <a:spcPct val="100000"/>
              </a:lnSpc>
              <a:spcBef>
                <a:spcPct val="0"/>
              </a:spcBef>
              <a:buFontTx/>
              <a:buNone/>
            </a:pPr>
            <a:r>
              <a:rPr lang="en-US" altLang="zh-CN" b="1">
                <a:latin typeface="Arial" panose="020B0604020202090204" pitchFamily="34" charset="0"/>
              </a:rPr>
              <a:t>   val </a:t>
            </a:r>
            <a:r>
              <a:rPr lang="en-US" altLang="zh-CN">
                <a:latin typeface="Arial" panose="020B0604020202090204" pitchFamily="34" charset="0"/>
              </a:rPr>
              <a:t>pi2:real = 2.0 * pi</a:t>
            </a:r>
          </a:p>
          <a:p>
            <a:pPr>
              <a:lnSpc>
                <a:spcPct val="100000"/>
              </a:lnSpc>
              <a:spcBef>
                <a:spcPct val="0"/>
              </a:spcBef>
              <a:buFontTx/>
              <a:buNone/>
            </a:pPr>
            <a:r>
              <a:rPr lang="en-US" altLang="zh-CN" b="1">
                <a:latin typeface="Arial" panose="020B0604020202090204" pitchFamily="34" charset="0"/>
              </a:rPr>
              <a:t>in</a:t>
            </a:r>
          </a:p>
          <a:p>
            <a:pPr>
              <a:lnSpc>
                <a:spcPct val="100000"/>
              </a:lnSpc>
              <a:spcBef>
                <a:spcPct val="0"/>
              </a:spcBef>
              <a:buFontTx/>
              <a:buNone/>
            </a:pPr>
            <a:r>
              <a:rPr lang="pt-BR" altLang="zh-CN" b="1">
                <a:latin typeface="Arial" panose="020B0604020202090204" pitchFamily="34" charset="0"/>
              </a:rPr>
              <a:t>   fun </a:t>
            </a:r>
            <a:r>
              <a:rPr lang="pt-BR" altLang="zh-CN">
                <a:latin typeface="Arial" panose="020B0604020202090204" pitchFamily="34" charset="0"/>
              </a:rPr>
              <a:t>circ(r:real):real = pi2 * r</a:t>
            </a:r>
          </a:p>
          <a:p>
            <a:pPr>
              <a:lnSpc>
                <a:spcPct val="100000"/>
              </a:lnSpc>
              <a:spcBef>
                <a:spcPct val="0"/>
              </a:spcBef>
              <a:buFontTx/>
              <a:buNone/>
            </a:pPr>
            <a:r>
              <a:rPr lang="en-US" altLang="zh-CN" b="1">
                <a:latin typeface="Arial" panose="020B0604020202090204" pitchFamily="34" charset="0"/>
              </a:rPr>
              <a:t>end</a:t>
            </a:r>
          </a:p>
        </p:txBody>
      </p:sp>
      <p:sp>
        <p:nvSpPr>
          <p:cNvPr id="7" name="矩形 6"/>
          <p:cNvSpPr>
            <a:spLocks noChangeArrowheads="1"/>
          </p:cNvSpPr>
          <p:nvPr/>
        </p:nvSpPr>
        <p:spPr bwMode="auto">
          <a:xfrm>
            <a:off x="687388" y="5521325"/>
            <a:ext cx="39449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a:latin typeface="Arial" panose="020B0604020202090204" pitchFamily="34" charset="0"/>
                <a:ea typeface="黑体" panose="02010609060101010101" pitchFamily="49" charset="-122"/>
                <a:cs typeface="Arial" panose="020B0604020202090204" pitchFamily="34" charset="0"/>
              </a:rPr>
              <a:t>局部声明：</a:t>
            </a: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a:latin typeface="Arial" panose="020B0604020202090204" pitchFamily="34" charset="0"/>
                <a:ea typeface="黑体" panose="02010609060101010101" pitchFamily="49" charset="-122"/>
                <a:cs typeface="Arial" panose="020B0604020202090204" pitchFamily="34" charset="0"/>
              </a:rPr>
              <a:t>    let D in E end</a:t>
            </a:r>
            <a:endParaRPr lang="pt-BR" altLang="zh-CN">
              <a:latin typeface="Arial" panose="020B0604020202090204" pitchFamily="34" charset="0"/>
              <a:ea typeface="黑体" panose="02010609060101010101" pitchFamily="49" charset="-122"/>
              <a:cs typeface="Arial" panose="020B0604020202090204" pitchFamily="34" charset="0"/>
            </a:endParaRPr>
          </a:p>
        </p:txBody>
      </p:sp>
      <p:sp>
        <p:nvSpPr>
          <p:cNvPr id="8" name="矩形 7"/>
          <p:cNvSpPr>
            <a:spLocks noChangeArrowheads="1"/>
          </p:cNvSpPr>
          <p:nvPr/>
        </p:nvSpPr>
        <p:spPr bwMode="auto">
          <a:xfrm>
            <a:off x="5905500" y="5521325"/>
            <a:ext cx="4587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en-US">
                <a:latin typeface="Arial" panose="020B0604020202090204" pitchFamily="34" charset="0"/>
                <a:ea typeface="黑体" panose="02010609060101010101" pitchFamily="49" charset="-122"/>
                <a:cs typeface="Arial" panose="020B0604020202090204" pitchFamily="34" charset="0"/>
              </a:rPr>
              <a:t>隐藏声明</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一般很少使用</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a:t>
            </a:r>
            <a:endParaRPr lang="en-US" altLang="zh-CN">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a:latin typeface="Arial" panose="020B0604020202090204" pitchFamily="34" charset="0"/>
                <a:ea typeface="黑体" panose="02010609060101010101" pitchFamily="49" charset="-122"/>
                <a:cs typeface="Arial" panose="020B0604020202090204" pitchFamily="34" charset="0"/>
              </a:rPr>
              <a:t>    local D1 in D2 end</a:t>
            </a:r>
            <a:endParaRPr lang="pt-BR" altLang="zh-CN">
              <a:latin typeface="Arial" panose="020B0604020202090204" pitchFamily="34" charset="0"/>
              <a:ea typeface="黑体" panose="02010609060101010101" pitchFamily="49" charset="-122"/>
              <a:cs typeface="Arial" panose="020B0604020202090204" pitchFamily="34" charset="0"/>
            </a:endParaRPr>
          </a:p>
        </p:txBody>
      </p:sp>
    </p:spTree>
    <p:extLst>
      <p:ext uri="{BB962C8B-B14F-4D97-AF65-F5344CB8AC3E}">
        <p14:creationId xmlns:p14="http://schemas.microsoft.com/office/powerpoint/2010/main" val="49794557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a:xfrm>
            <a:off x="376255" y="249237"/>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表</a:t>
            </a:r>
            <a:r>
              <a:rPr lang="en-US" altLang="zh-CN" dirty="0">
                <a:latin typeface="Arial" panose="020B0604020202090204" pitchFamily="34" charset="0"/>
                <a:ea typeface="黑体" panose="02010609060101010101" pitchFamily="49" charset="-122"/>
                <a:cs typeface="Arial" panose="020B0604020202090204" pitchFamily="34" charset="0"/>
              </a:rPr>
              <a:t>(List)</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
        <p:nvSpPr>
          <p:cNvPr id="71682" name="内容占位符 2"/>
          <p:cNvSpPr>
            <a:spLocks noGrp="1"/>
          </p:cNvSpPr>
          <p:nvPr>
            <p:ph idx="1"/>
          </p:nvPr>
        </p:nvSpPr>
        <p:spPr>
          <a:xfrm>
            <a:off x="3689350" y="501650"/>
            <a:ext cx="7292975" cy="1052513"/>
          </a:xfrm>
        </p:spPr>
        <p:txBody>
          <a:bodyPr/>
          <a:lstStyle/>
          <a:p>
            <a:r>
              <a:rPr lang="zh-CN" altLang="en-US">
                <a:latin typeface="Arial" panose="020B0604020202090204" pitchFamily="34" charset="0"/>
                <a:ea typeface="黑体" panose="02010609060101010101" pitchFamily="49" charset="-122"/>
                <a:cs typeface="Arial" panose="020B0604020202090204" pitchFamily="34" charset="0"/>
              </a:rPr>
              <a:t>相同类型元素的有限序列</a:t>
            </a:r>
            <a:endParaRPr lang="en-US" altLang="zh-CN">
              <a:latin typeface="Arial" panose="020B0604020202090204" pitchFamily="34" charset="0"/>
              <a:ea typeface="黑体" panose="02010609060101010101" pitchFamily="49" charset="-122"/>
              <a:cs typeface="Arial" panose="020B0604020202090204" pitchFamily="34" charset="0"/>
            </a:endParaRPr>
          </a:p>
          <a:p>
            <a:r>
              <a:rPr lang="zh-CN" altLang="en-US">
                <a:latin typeface="Arial" panose="020B0604020202090204" pitchFamily="34" charset="0"/>
                <a:ea typeface="黑体" panose="02010609060101010101" pitchFamily="49" charset="-122"/>
                <a:cs typeface="Arial" panose="020B0604020202090204" pitchFamily="34" charset="0"/>
              </a:rPr>
              <a:t>元素可以重复出现，其顺序是有意义的</a:t>
            </a:r>
          </a:p>
        </p:txBody>
      </p:sp>
      <p:sp>
        <p:nvSpPr>
          <p:cNvPr id="4" name="矩形 3"/>
          <p:cNvSpPr>
            <a:spLocks noChangeArrowheads="1"/>
          </p:cNvSpPr>
          <p:nvPr/>
        </p:nvSpPr>
        <p:spPr bwMode="auto">
          <a:xfrm>
            <a:off x="6705600" y="1917700"/>
            <a:ext cx="50165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dirty="0">
                <a:solidFill>
                  <a:srgbClr val="FF0000"/>
                </a:solidFill>
                <a:latin typeface="Arial" panose="020B0604020202090204" pitchFamily="34" charset="0"/>
              </a:rPr>
              <a:t>• [1, 3, 2, 1, 21+21] : int list</a:t>
            </a:r>
          </a:p>
          <a:p>
            <a:pPr>
              <a:lnSpc>
                <a:spcPct val="100000"/>
              </a:lnSpc>
              <a:spcBef>
                <a:spcPct val="0"/>
              </a:spcBef>
              <a:buFontTx/>
              <a:buNone/>
            </a:pPr>
            <a:r>
              <a:rPr lang="en-US" altLang="zh-CN" dirty="0">
                <a:solidFill>
                  <a:srgbClr val="FF0000"/>
                </a:solidFill>
                <a:latin typeface="Arial" panose="020B0604020202090204" pitchFamily="34" charset="0"/>
              </a:rPr>
              <a:t>• [true, false, true] : bool list</a:t>
            </a:r>
          </a:p>
          <a:p>
            <a:pPr>
              <a:lnSpc>
                <a:spcPct val="100000"/>
              </a:lnSpc>
              <a:spcBef>
                <a:spcPct val="0"/>
              </a:spcBef>
              <a:buFontTx/>
              <a:buNone/>
            </a:pPr>
            <a:r>
              <a:rPr lang="en-US" altLang="zh-CN" dirty="0">
                <a:solidFill>
                  <a:srgbClr val="FF0000"/>
                </a:solidFill>
                <a:latin typeface="Arial" panose="020B0604020202090204" pitchFamily="34" charset="0"/>
              </a:rPr>
              <a:t>• [[1],[2, 3]] : (int list) list</a:t>
            </a:r>
          </a:p>
          <a:p>
            <a:pPr>
              <a:lnSpc>
                <a:spcPct val="100000"/>
              </a:lnSpc>
              <a:spcBef>
                <a:spcPct val="0"/>
              </a:spcBef>
              <a:buFontTx/>
              <a:buNone/>
            </a:pPr>
            <a:r>
              <a:rPr lang="en-US" altLang="zh-CN" dirty="0">
                <a:solidFill>
                  <a:srgbClr val="FF0000"/>
                </a:solidFill>
                <a:latin typeface="Arial" panose="020B0604020202090204" pitchFamily="34" charset="0"/>
              </a:rPr>
              <a:t>• [ ] : int list, [ ] : bool list, ......</a:t>
            </a:r>
          </a:p>
          <a:p>
            <a:pPr>
              <a:lnSpc>
                <a:spcPct val="100000"/>
              </a:lnSpc>
              <a:spcBef>
                <a:spcPct val="0"/>
              </a:spcBef>
              <a:buFontTx/>
              <a:buNone/>
            </a:pPr>
            <a:r>
              <a:rPr lang="en-US" altLang="zh-CN" dirty="0">
                <a:solidFill>
                  <a:srgbClr val="FF0000"/>
                </a:solidFill>
                <a:latin typeface="Arial" panose="020B0604020202090204" pitchFamily="34" charset="0"/>
              </a:rPr>
              <a:t>• 1::[2, 3] = [1, 2, 3]</a:t>
            </a:r>
          </a:p>
          <a:p>
            <a:pPr>
              <a:lnSpc>
                <a:spcPct val="100000"/>
              </a:lnSpc>
              <a:spcBef>
                <a:spcPct val="0"/>
              </a:spcBef>
              <a:buFontTx/>
              <a:buNone/>
            </a:pPr>
            <a:r>
              <a:rPr lang="en-US" altLang="zh-CN" dirty="0">
                <a:solidFill>
                  <a:srgbClr val="FF0000"/>
                </a:solidFill>
                <a:latin typeface="Arial" panose="020B0604020202090204" pitchFamily="34" charset="0"/>
              </a:rPr>
              <a:t>• [1, 2]@[3, 4] = [1, 2, 3, 4]</a:t>
            </a:r>
          </a:p>
          <a:p>
            <a:pPr>
              <a:lnSpc>
                <a:spcPct val="100000"/>
              </a:lnSpc>
              <a:spcBef>
                <a:spcPct val="0"/>
              </a:spcBef>
              <a:buFontTx/>
              <a:buNone/>
            </a:pPr>
            <a:r>
              <a:rPr lang="en-US" altLang="zh-CN" dirty="0">
                <a:solidFill>
                  <a:srgbClr val="FF0000"/>
                </a:solidFill>
                <a:latin typeface="Arial" panose="020B0604020202090204" pitchFamily="34" charset="0"/>
              </a:rPr>
              <a:t>• nil = [ ]</a:t>
            </a:r>
            <a:endParaRPr lang="zh-CN" altLang="en-US" dirty="0">
              <a:solidFill>
                <a:srgbClr val="FF0000"/>
              </a:solidFill>
              <a:latin typeface="Arial" panose="020B0604020202090204" pitchFamily="34" charset="0"/>
            </a:endParaRPr>
          </a:p>
        </p:txBody>
      </p:sp>
      <p:sp>
        <p:nvSpPr>
          <p:cNvPr id="5" name="内容占位符 2"/>
          <p:cNvSpPr txBox="1"/>
          <p:nvPr/>
        </p:nvSpPr>
        <p:spPr bwMode="auto">
          <a:xfrm>
            <a:off x="568342" y="2170113"/>
            <a:ext cx="4684713"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r>
              <a:rPr lang="zh-CN" altLang="en-US" dirty="0">
                <a:latin typeface="Arial" panose="020B0604020202090204" pitchFamily="34" charset="0"/>
                <a:ea typeface="黑体" panose="02010609060101010101" pitchFamily="49" charset="-122"/>
                <a:cs typeface="Arial" panose="020B0604020202090204" pitchFamily="34" charset="0"/>
              </a:rPr>
              <a:t>表中元素可以为任意类型，但需具有相同类型</a:t>
            </a:r>
            <a:endParaRPr lang="en-US" altLang="zh-CN" dirty="0">
              <a:latin typeface="Arial" panose="020B0604020202090204" pitchFamily="34" charset="0"/>
              <a:ea typeface="黑体" panose="02010609060101010101" pitchFamily="49" charset="-122"/>
              <a:cs typeface="Arial" panose="020B0604020202090204" pitchFamily="34" charset="0"/>
            </a:endParaRPr>
          </a:p>
          <a:p>
            <a:r>
              <a:rPr lang="zh-CN" altLang="en-US" dirty="0">
                <a:latin typeface="Arial" panose="020B0604020202090204" pitchFamily="34" charset="0"/>
                <a:ea typeface="黑体" panose="02010609060101010101" pitchFamily="49" charset="-122"/>
                <a:cs typeface="Arial" panose="020B0604020202090204" pitchFamily="34" charset="0"/>
              </a:rPr>
              <a:t>表可以嵌套使用</a:t>
            </a:r>
            <a:endParaRPr lang="en-US" altLang="zh-CN" dirty="0">
              <a:latin typeface="Arial" panose="020B0604020202090204" pitchFamily="34" charset="0"/>
              <a:ea typeface="黑体" panose="02010609060101010101" pitchFamily="49" charset="-122"/>
              <a:cs typeface="Arial" panose="020B0604020202090204" pitchFamily="34" charset="0"/>
            </a:endParaRPr>
          </a:p>
          <a:p>
            <a:r>
              <a:rPr lang="zh-CN" altLang="en-US" dirty="0">
                <a:latin typeface="Arial" panose="020B0604020202090204" pitchFamily="34" charset="0"/>
                <a:ea typeface="黑体" panose="02010609060101010101" pitchFamily="49" charset="-122"/>
                <a:cs typeface="Arial" panose="020B0604020202090204" pitchFamily="34" charset="0"/>
              </a:rPr>
              <a:t>表为多态类型</a:t>
            </a:r>
            <a:endParaRPr lang="en-US" altLang="zh-CN" dirty="0">
              <a:latin typeface="Arial" panose="020B0604020202090204" pitchFamily="34" charset="0"/>
              <a:ea typeface="黑体" panose="02010609060101010101" pitchFamily="49" charset="-122"/>
              <a:cs typeface="Arial" panose="020B0604020202090204" pitchFamily="34" charset="0"/>
            </a:endParaRPr>
          </a:p>
        </p:txBody>
      </p:sp>
      <p:sp>
        <p:nvSpPr>
          <p:cNvPr id="6" name="内容占位符 2"/>
          <p:cNvSpPr txBox="1"/>
          <p:nvPr/>
        </p:nvSpPr>
        <p:spPr bwMode="auto">
          <a:xfrm>
            <a:off x="568342" y="4872038"/>
            <a:ext cx="10115550"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r>
              <a:rPr lang="zh-CN" altLang="en-US">
                <a:latin typeface="Arial" panose="020B0604020202090204" pitchFamily="34" charset="0"/>
                <a:ea typeface="黑体" panose="02010609060101010101" pitchFamily="49" charset="-122"/>
                <a:cs typeface="Arial" panose="020B0604020202090204" pitchFamily="34" charset="0"/>
              </a:rPr>
              <a:t>表的基本函数：</a:t>
            </a:r>
            <a:endParaRPr lang="en-US" altLang="zh-CN">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r>
              <a:rPr lang="en-US" altLang="zh-CN">
                <a:latin typeface="Arial" panose="020B0604020202090204" pitchFamily="34" charset="0"/>
                <a:ea typeface="黑体" panose="02010609060101010101" pitchFamily="49" charset="-122"/>
                <a:cs typeface="Arial" panose="020B0604020202090204" pitchFamily="34" charset="0"/>
              </a:rPr>
              <a:t>   :: (</a:t>
            </a:r>
            <a:r>
              <a:rPr lang="zh-CN" altLang="en-US">
                <a:latin typeface="Arial" panose="020B0604020202090204" pitchFamily="34" charset="0"/>
                <a:ea typeface="黑体" panose="02010609060101010101" pitchFamily="49" charset="-122"/>
                <a:cs typeface="Arial" panose="020B0604020202090204" pitchFamily="34" charset="0"/>
              </a:rPr>
              <a:t>追加元素</a:t>
            </a:r>
            <a:r>
              <a:rPr lang="en-US" altLang="zh-CN">
                <a:latin typeface="Arial" panose="020B0604020202090204" pitchFamily="34" charset="0"/>
                <a:ea typeface="黑体" panose="02010609060101010101" pitchFamily="49" charset="-122"/>
                <a:cs typeface="Arial" panose="020B0604020202090204" pitchFamily="34" charset="0"/>
              </a:rPr>
              <a:t>), @ (</a:t>
            </a:r>
            <a:r>
              <a:rPr lang="zh-CN" altLang="en-US">
                <a:latin typeface="Arial" panose="020B0604020202090204" pitchFamily="34" charset="0"/>
                <a:ea typeface="黑体" panose="02010609060101010101" pitchFamily="49" charset="-122"/>
                <a:cs typeface="Arial" panose="020B0604020202090204" pitchFamily="34" charset="0"/>
              </a:rPr>
              <a:t>连接表</a:t>
            </a:r>
            <a:r>
              <a:rPr lang="en-US" altLang="zh-CN">
                <a:latin typeface="Arial" panose="020B0604020202090204" pitchFamily="34" charset="0"/>
                <a:ea typeface="黑体" panose="02010609060101010101" pitchFamily="49" charset="-122"/>
                <a:cs typeface="Arial" panose="020B0604020202090204" pitchFamily="34" charset="0"/>
              </a:rPr>
              <a:t>), null (</a:t>
            </a:r>
            <a:r>
              <a:rPr lang="zh-CN" altLang="en-US">
                <a:latin typeface="Arial" panose="020B0604020202090204" pitchFamily="34" charset="0"/>
                <a:ea typeface="黑体" panose="02010609060101010101" pitchFamily="49" charset="-122"/>
                <a:cs typeface="Arial" panose="020B0604020202090204" pitchFamily="34" charset="0"/>
              </a:rPr>
              <a:t>空表测试</a:t>
            </a:r>
            <a:r>
              <a:rPr lang="en-US" altLang="zh-CN">
                <a:latin typeface="Arial" panose="020B0604020202090204" pitchFamily="34" charset="0"/>
                <a:ea typeface="黑体" panose="02010609060101010101" pitchFamily="49" charset="-122"/>
                <a:cs typeface="Arial" panose="020B0604020202090204" pitchFamily="34" charset="0"/>
              </a:rPr>
              <a:t>), hd(</a:t>
            </a:r>
            <a:r>
              <a:rPr lang="zh-CN" altLang="en-US">
                <a:latin typeface="Arial" panose="020B0604020202090204" pitchFamily="34" charset="0"/>
                <a:ea typeface="黑体" panose="02010609060101010101" pitchFamily="49" charset="-122"/>
                <a:cs typeface="Arial" panose="020B0604020202090204" pitchFamily="34" charset="0"/>
              </a:rPr>
              <a:t>返回表头元素</a:t>
            </a:r>
            <a:r>
              <a:rPr lang="en-US" altLang="zh-CN">
                <a:latin typeface="Arial" panose="020B0604020202090204" pitchFamily="34" charset="0"/>
                <a:ea typeface="黑体" panose="02010609060101010101" pitchFamily="49" charset="-122"/>
                <a:cs typeface="Arial" panose="020B0604020202090204" pitchFamily="34" charset="0"/>
              </a:rPr>
              <a:t>), tl(</a:t>
            </a:r>
            <a:r>
              <a:rPr lang="zh-CN" altLang="en-US">
                <a:latin typeface="Arial" panose="020B0604020202090204" pitchFamily="34" charset="0"/>
                <a:ea typeface="黑体" panose="02010609060101010101" pitchFamily="49" charset="-122"/>
                <a:cs typeface="Arial" panose="020B0604020202090204" pitchFamily="34" charset="0"/>
              </a:rPr>
              <a:t>返回非空表的表尾</a:t>
            </a:r>
            <a:r>
              <a:rPr lang="en-US" altLang="zh-CN">
                <a:latin typeface="Arial" panose="020B0604020202090204" pitchFamily="34" charset="0"/>
                <a:ea typeface="黑体" panose="02010609060101010101" pitchFamily="49" charset="-122"/>
                <a:cs typeface="Arial" panose="020B0604020202090204" pitchFamily="34" charset="0"/>
              </a:rPr>
              <a:t>), length(</a:t>
            </a:r>
            <a:r>
              <a:rPr lang="zh-CN" altLang="en-US">
                <a:latin typeface="Arial" panose="020B0604020202090204" pitchFamily="34" charset="0"/>
                <a:ea typeface="黑体" panose="02010609060101010101" pitchFamily="49" charset="-122"/>
                <a:cs typeface="Arial" panose="020B0604020202090204" pitchFamily="34" charset="0"/>
              </a:rPr>
              <a:t>返回表长</a:t>
            </a:r>
            <a:r>
              <a:rPr lang="en-US" altLang="zh-CN">
                <a:latin typeface="Arial" panose="020B0604020202090204" pitchFamily="34" charset="0"/>
                <a:ea typeface="黑体" panose="02010609060101010101" pitchFamily="49" charset="-122"/>
                <a:cs typeface="Arial" panose="020B0604020202090204" pitchFamily="34" charset="0"/>
              </a:rPr>
              <a:t>)</a:t>
            </a:r>
            <a:endParaRPr lang="zh-CN" altLang="en-US">
              <a:latin typeface="Arial" panose="020B0604020202090204" pitchFamily="34" charset="0"/>
              <a:ea typeface="黑体" panose="02010609060101010101" pitchFamily="49" charset="-122"/>
              <a:cs typeface="Arial" panose="020B0604020202090204" pitchFamily="34"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663" y="609917"/>
            <a:ext cx="9753601" cy="776923"/>
          </a:xfrm>
        </p:spPr>
        <p:txBody>
          <a:bodyPr/>
          <a:lstStyle/>
          <a:p>
            <a:r>
              <a:rPr lang="zh-CN" altLang="en-US" dirty="0">
                <a:latin typeface="黑体"/>
                <a:ea typeface="黑体"/>
                <a:sym typeface="黑体"/>
              </a:rPr>
              <a:t>函数有什么用？</a:t>
            </a:r>
          </a:p>
        </p:txBody>
      </p:sp>
      <p:pic>
        <p:nvPicPr>
          <p:cNvPr id="4" name="图片 3"/>
          <p:cNvPicPr>
            <a:picLocks noChangeAspect="1"/>
          </p:cNvPicPr>
          <p:nvPr/>
        </p:nvPicPr>
        <p:blipFill rotWithShape="1">
          <a:blip r:embed="rId2"/>
          <a:srcRect t="12848"/>
          <a:stretch>
            <a:fillRect/>
          </a:stretch>
        </p:blipFill>
        <p:spPr>
          <a:xfrm>
            <a:off x="1842033" y="1562100"/>
            <a:ext cx="8122849" cy="4312920"/>
          </a:xfrm>
          <a:prstGeom prst="rect">
            <a:avLst/>
          </a:prstGeom>
        </p:spPr>
      </p:pic>
      <p:sp>
        <p:nvSpPr>
          <p:cNvPr id="5" name="标题 1"/>
          <p:cNvSpPr txBox="1"/>
          <p:nvPr/>
        </p:nvSpPr>
        <p:spPr>
          <a:xfrm>
            <a:off x="904663" y="5715158"/>
            <a:ext cx="10068137" cy="776923"/>
          </a:xfrm>
          <a:prstGeom prst="rect">
            <a:avLst/>
          </a:prstGeom>
          <a:ln w="12700">
            <a:miter lim="400000"/>
          </a:ln>
        </p:spPr>
        <p:txBody>
          <a:bodyPr lIns="45718" tIns="45718" rIns="45718" bIns="45718" anchor="ct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zh-CN" altLang="en-US" sz="3200" dirty="0">
                <a:latin typeface="黑体"/>
                <a:ea typeface="黑体"/>
                <a:sym typeface="黑体"/>
              </a:rPr>
              <a:t>模块化，平台化，透明化   </a:t>
            </a:r>
            <a:r>
              <a:rPr lang="en-US" altLang="zh-CN" sz="3200" dirty="0">
                <a:latin typeface="黑体"/>
                <a:ea typeface="黑体"/>
                <a:sym typeface="黑体"/>
              </a:rPr>
              <a:t>—&gt;</a:t>
            </a:r>
            <a:r>
              <a:rPr lang="zh-CN" altLang="en-US" sz="3200" dirty="0">
                <a:latin typeface="黑体"/>
                <a:ea typeface="黑体"/>
                <a:sym typeface="黑体"/>
              </a:rPr>
              <a:t>  简单易用</a:t>
            </a:r>
            <a:r>
              <a:rPr lang="en-US" altLang="zh-CN" sz="3200" dirty="0">
                <a:latin typeface="黑体"/>
                <a:ea typeface="黑体"/>
                <a:sym typeface="黑体"/>
              </a:rPr>
              <a:t>, </a:t>
            </a:r>
            <a:r>
              <a:rPr lang="zh-CN" altLang="en-US" sz="3200" dirty="0">
                <a:latin typeface="黑体"/>
                <a:ea typeface="黑体"/>
                <a:sym typeface="黑体"/>
              </a:rPr>
              <a:t>功能固化</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p:nvPr>
        </p:nvSpPr>
        <p:spPr>
          <a:xfrm>
            <a:off x="565442" y="0"/>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模式</a:t>
            </a:r>
            <a:r>
              <a:rPr lang="en-US" altLang="zh-CN" dirty="0">
                <a:latin typeface="Arial" panose="020B0604020202090204" pitchFamily="34" charset="0"/>
                <a:ea typeface="黑体" panose="02010609060101010101" pitchFamily="49" charset="-122"/>
                <a:cs typeface="Arial" panose="020B0604020202090204" pitchFamily="34" charset="0"/>
              </a:rPr>
              <a:t>(Patterns)</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
        <p:nvSpPr>
          <p:cNvPr id="72706" name="内容占位符 2"/>
          <p:cNvSpPr>
            <a:spLocks noGrp="1"/>
          </p:cNvSpPr>
          <p:nvPr>
            <p:ph idx="1"/>
          </p:nvPr>
        </p:nvSpPr>
        <p:spPr>
          <a:xfrm>
            <a:off x="838200" y="1825625"/>
            <a:ext cx="10515600" cy="2041525"/>
          </a:xfrm>
        </p:spPr>
        <p:txBody>
          <a:bodyPr/>
          <a:lstStyle/>
          <a:p>
            <a:r>
              <a:rPr lang="zh-CN" altLang="en-US">
                <a:latin typeface="Arial" panose="020B0604020202090204" pitchFamily="34" charset="0"/>
                <a:ea typeface="黑体" panose="02010609060101010101" pitchFamily="49" charset="-122"/>
                <a:cs typeface="Arial" panose="020B0604020202090204" pitchFamily="34" charset="0"/>
              </a:rPr>
              <a:t>只包含变量、构造子</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数值、字符、元组、表等</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和通配符的表达式</a:t>
            </a:r>
            <a:endParaRPr lang="en-US" altLang="zh-CN">
              <a:latin typeface="Arial" panose="020B0604020202090204" pitchFamily="34" charset="0"/>
              <a:ea typeface="黑体" panose="02010609060101010101" pitchFamily="49" charset="-122"/>
              <a:cs typeface="Arial" panose="020B0604020202090204" pitchFamily="34" charset="0"/>
            </a:endParaRPr>
          </a:p>
          <a:p>
            <a:pPr lvl="1"/>
            <a:r>
              <a:rPr lang="zh-CN" altLang="en-US">
                <a:latin typeface="Arial" panose="020B0604020202090204" pitchFamily="34" charset="0"/>
                <a:ea typeface="黑体" panose="02010609060101010101" pitchFamily="49" charset="-122"/>
                <a:cs typeface="Arial" panose="020B0604020202090204" pitchFamily="34" charset="0"/>
              </a:rPr>
              <a:t>模式中不是构造子的名字，是变量</a:t>
            </a:r>
            <a:endParaRPr lang="en-US" altLang="zh-CN">
              <a:latin typeface="Arial" panose="020B0604020202090204" pitchFamily="34" charset="0"/>
              <a:ea typeface="黑体" panose="02010609060101010101" pitchFamily="49" charset="-122"/>
              <a:cs typeface="Arial" panose="020B0604020202090204" pitchFamily="34" charset="0"/>
            </a:endParaRPr>
          </a:p>
          <a:p>
            <a:pPr lvl="1"/>
            <a:r>
              <a:rPr lang="zh-CN" altLang="en-US">
                <a:latin typeface="Arial" panose="020B0604020202090204" pitchFamily="34" charset="0"/>
                <a:ea typeface="黑体" panose="02010609060101010101" pitchFamily="49" charset="-122"/>
                <a:cs typeface="Arial" panose="020B0604020202090204" pitchFamily="34" charset="0"/>
              </a:rPr>
              <a:t>模式中的变量必须彼此不同</a:t>
            </a:r>
            <a:endParaRPr lang="en-US" altLang="zh-CN">
              <a:latin typeface="Arial" panose="020B0604020202090204" pitchFamily="34" charset="0"/>
              <a:ea typeface="黑体" panose="02010609060101010101" pitchFamily="49" charset="-122"/>
              <a:cs typeface="Arial" panose="020B0604020202090204" pitchFamily="34" charset="0"/>
            </a:endParaRPr>
          </a:p>
          <a:p>
            <a:pPr lvl="1"/>
            <a:r>
              <a:rPr lang="zh-CN" altLang="en-US">
                <a:latin typeface="Arial" panose="020B0604020202090204" pitchFamily="34" charset="0"/>
                <a:ea typeface="黑体" panose="02010609060101010101" pitchFamily="49" charset="-122"/>
                <a:cs typeface="Arial" panose="020B0604020202090204" pitchFamily="34" charset="0"/>
              </a:rPr>
              <a:t>构造子必须和变量区分开来</a:t>
            </a:r>
          </a:p>
        </p:txBody>
      </p:sp>
      <p:sp>
        <p:nvSpPr>
          <p:cNvPr id="4" name="矩形 3"/>
          <p:cNvSpPr>
            <a:spLocks noChangeArrowheads="1"/>
          </p:cNvSpPr>
          <p:nvPr/>
        </p:nvSpPr>
        <p:spPr bwMode="auto">
          <a:xfrm>
            <a:off x="674688" y="4075113"/>
            <a:ext cx="106426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dirty="0">
                <a:latin typeface="Arial" panose="020B0604020202090204" pitchFamily="34" charset="0"/>
                <a:ea typeface="黑体" panose="02010609060101010101" pitchFamily="49" charset="-122"/>
                <a:cs typeface="Arial" panose="020B0604020202090204" pitchFamily="34" charset="0"/>
              </a:rPr>
              <a:t>• </a:t>
            </a:r>
            <a:r>
              <a:rPr lang="zh-CN" altLang="en-US" dirty="0">
                <a:latin typeface="Arial" panose="020B0604020202090204" pitchFamily="34" charset="0"/>
                <a:ea typeface="黑体" panose="02010609060101010101" pitchFamily="49" charset="-122"/>
                <a:cs typeface="Arial" panose="020B0604020202090204" pitchFamily="34" charset="0"/>
              </a:rPr>
              <a:t>通配符</a:t>
            </a:r>
            <a:r>
              <a:rPr lang="en-US" altLang="zh-CN" dirty="0">
                <a:latin typeface="Arial" panose="020B0604020202090204" pitchFamily="34" charset="0"/>
                <a:ea typeface="黑体" panose="02010609060101010101" pitchFamily="49" charset="-122"/>
                <a:cs typeface="Arial" panose="020B0604020202090204" pitchFamily="34" charset="0"/>
              </a:rPr>
              <a:t>:   _</a:t>
            </a:r>
          </a:p>
          <a:p>
            <a:pPr>
              <a:lnSpc>
                <a:spcPct val="100000"/>
              </a:lnSpc>
              <a:spcBef>
                <a:spcPct val="0"/>
              </a:spcBef>
              <a:buFontTx/>
              <a:buNone/>
            </a:pPr>
            <a:r>
              <a:rPr lang="en-US" altLang="zh-CN" dirty="0">
                <a:latin typeface="Arial" panose="020B0604020202090204" pitchFamily="34" charset="0"/>
                <a:ea typeface="黑体" panose="02010609060101010101" pitchFamily="49" charset="-122"/>
                <a:cs typeface="Arial" panose="020B0604020202090204" pitchFamily="34" charset="0"/>
              </a:rPr>
              <a:t>• </a:t>
            </a:r>
            <a:r>
              <a:rPr lang="zh-CN" altLang="en-US" dirty="0">
                <a:latin typeface="Arial" panose="020B0604020202090204" pitchFamily="34" charset="0"/>
                <a:ea typeface="黑体" panose="02010609060101010101" pitchFamily="49" charset="-122"/>
                <a:cs typeface="Arial" panose="020B0604020202090204" pitchFamily="34" charset="0"/>
              </a:rPr>
              <a:t>变量</a:t>
            </a:r>
            <a:r>
              <a:rPr lang="en-US" altLang="zh-CN" dirty="0">
                <a:latin typeface="Arial" panose="020B0604020202090204" pitchFamily="34" charset="0"/>
                <a:ea typeface="黑体" panose="02010609060101010101" pitchFamily="49" charset="-122"/>
                <a:cs typeface="Arial" panose="020B0604020202090204" pitchFamily="34" charset="0"/>
              </a:rPr>
              <a:t>    :  x			   //</a:t>
            </a:r>
            <a:r>
              <a:rPr lang="zh-CN" altLang="en-US" dirty="0">
                <a:latin typeface="Arial" panose="020B0604020202090204" pitchFamily="34" charset="0"/>
                <a:ea typeface="黑体" panose="02010609060101010101" pitchFamily="49" charset="-122"/>
                <a:cs typeface="Arial" panose="020B0604020202090204" pitchFamily="34" charset="0"/>
              </a:rPr>
              <a:t>同一模式中，一个变量不能出现两次</a:t>
            </a:r>
            <a:endParaRPr lang="en-US" altLang="zh-CN" dirty="0">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dirty="0">
                <a:latin typeface="Arial" panose="020B0604020202090204" pitchFamily="34" charset="0"/>
                <a:ea typeface="黑体" panose="02010609060101010101" pitchFamily="49" charset="-122"/>
                <a:cs typeface="Arial" panose="020B0604020202090204" pitchFamily="34" charset="0"/>
              </a:rPr>
              <a:t>• </a:t>
            </a:r>
            <a:r>
              <a:rPr lang="zh-CN" altLang="en-US" dirty="0">
                <a:latin typeface="Arial" panose="020B0604020202090204" pitchFamily="34" charset="0"/>
                <a:ea typeface="黑体" panose="02010609060101010101" pitchFamily="49" charset="-122"/>
                <a:cs typeface="Arial" panose="020B0604020202090204" pitchFamily="34" charset="0"/>
              </a:rPr>
              <a:t>常数    </a:t>
            </a:r>
            <a:r>
              <a:rPr lang="en-US" altLang="zh-CN" dirty="0">
                <a:latin typeface="Arial" panose="020B0604020202090204" pitchFamily="34" charset="0"/>
                <a:ea typeface="黑体" panose="02010609060101010101" pitchFamily="49" charset="-122"/>
                <a:cs typeface="Arial" panose="020B0604020202090204" pitchFamily="34" charset="0"/>
              </a:rPr>
              <a:t>:  42, true, ~3	   // </a:t>
            </a:r>
            <a:r>
              <a:rPr lang="zh-CN" altLang="en-US" dirty="0">
                <a:latin typeface="Arial" panose="020B0604020202090204" pitchFamily="34" charset="0"/>
                <a:ea typeface="黑体" panose="02010609060101010101" pitchFamily="49" charset="-122"/>
                <a:cs typeface="Arial" panose="020B0604020202090204" pitchFamily="34" charset="0"/>
              </a:rPr>
              <a:t>实数和函数没有常数模式</a:t>
            </a:r>
            <a:endParaRPr lang="en-US" altLang="zh-CN" dirty="0">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dirty="0">
                <a:latin typeface="Arial" panose="020B0604020202090204" pitchFamily="34" charset="0"/>
                <a:ea typeface="黑体" panose="02010609060101010101" pitchFamily="49" charset="-122"/>
                <a:cs typeface="Arial" panose="020B0604020202090204" pitchFamily="34" charset="0"/>
              </a:rPr>
              <a:t>• </a:t>
            </a:r>
            <a:r>
              <a:rPr lang="zh-CN" altLang="en-US" dirty="0">
                <a:latin typeface="Arial" panose="020B0604020202090204" pitchFamily="34" charset="0"/>
                <a:ea typeface="黑体" panose="02010609060101010101" pitchFamily="49" charset="-122"/>
                <a:cs typeface="Arial" panose="020B0604020202090204" pitchFamily="34" charset="0"/>
              </a:rPr>
              <a:t>元组    </a:t>
            </a:r>
            <a:r>
              <a:rPr lang="en-US" altLang="zh-CN" dirty="0">
                <a:latin typeface="Arial" panose="020B0604020202090204" pitchFamily="34" charset="0"/>
                <a:ea typeface="黑体" panose="02010609060101010101" pitchFamily="49" charset="-122"/>
                <a:cs typeface="Arial" panose="020B0604020202090204" pitchFamily="34" charset="0"/>
              </a:rPr>
              <a:t>:  (p1, ..., pk)	   //p1, ..., pk</a:t>
            </a:r>
            <a:r>
              <a:rPr lang="zh-CN" altLang="en-US" dirty="0">
                <a:latin typeface="Arial" panose="020B0604020202090204" pitchFamily="34" charset="0"/>
                <a:ea typeface="黑体" panose="02010609060101010101" pitchFamily="49" charset="-122"/>
                <a:cs typeface="Arial" panose="020B0604020202090204" pitchFamily="34" charset="0"/>
              </a:rPr>
              <a:t>均为模式</a:t>
            </a:r>
            <a:endParaRPr lang="en-US" altLang="zh-CN" dirty="0">
              <a:latin typeface="Arial" panose="020B0604020202090204" pitchFamily="34" charset="0"/>
              <a:ea typeface="黑体" panose="02010609060101010101" pitchFamily="49" charset="-122"/>
              <a:cs typeface="Arial" panose="020B0604020202090204" pitchFamily="34" charset="0"/>
            </a:endParaRPr>
          </a:p>
          <a:p>
            <a:pPr>
              <a:lnSpc>
                <a:spcPct val="100000"/>
              </a:lnSpc>
              <a:spcBef>
                <a:spcPct val="0"/>
              </a:spcBef>
              <a:buFontTx/>
              <a:buNone/>
            </a:pPr>
            <a:r>
              <a:rPr lang="en-US" altLang="zh-CN" dirty="0">
                <a:latin typeface="Arial" panose="020B0604020202090204" pitchFamily="34" charset="0"/>
                <a:ea typeface="黑体" panose="02010609060101010101" pitchFamily="49" charset="-122"/>
                <a:cs typeface="Arial" panose="020B0604020202090204" pitchFamily="34" charset="0"/>
              </a:rPr>
              <a:t>• </a:t>
            </a:r>
            <a:r>
              <a:rPr lang="zh-CN" altLang="en-US" dirty="0">
                <a:latin typeface="Arial" panose="020B0604020202090204" pitchFamily="34" charset="0"/>
                <a:ea typeface="黑体" panose="02010609060101010101" pitchFamily="49" charset="-122"/>
                <a:cs typeface="Arial" panose="020B0604020202090204" pitchFamily="34" charset="0"/>
              </a:rPr>
              <a:t>表        </a:t>
            </a:r>
            <a:r>
              <a:rPr lang="en-US" altLang="zh-CN" dirty="0">
                <a:latin typeface="Arial" panose="020B0604020202090204" pitchFamily="34" charset="0"/>
                <a:ea typeface="黑体" panose="02010609060101010101" pitchFamily="49" charset="-122"/>
                <a:cs typeface="Arial" panose="020B0604020202090204" pitchFamily="34" charset="0"/>
              </a:rPr>
              <a:t>:  nil, p1::p2, [p1, ..., pk]</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p:cNvSpPr>
          <p:nvPr>
            <p:ph type="title"/>
          </p:nvPr>
        </p:nvSpPr>
        <p:spPr>
          <a:xfrm>
            <a:off x="491869" y="160337"/>
            <a:ext cx="9753601" cy="1668463"/>
          </a:xfrm>
        </p:spPr>
        <p:txBody>
          <a:bodyPr/>
          <a:lstStyle/>
          <a:p>
            <a:r>
              <a:rPr lang="en-US" altLang="zh-CN" dirty="0">
                <a:latin typeface="Arial" panose="020B0604020202090204" pitchFamily="34" charset="0"/>
                <a:ea typeface="黑体" panose="02010609060101010101" pitchFamily="49" charset="-122"/>
                <a:cs typeface="Arial" panose="020B0604020202090204" pitchFamily="34" charset="0"/>
              </a:rPr>
              <a:t>ML =</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
        <p:nvSpPr>
          <p:cNvPr id="73730" name="内容占位符 2"/>
          <p:cNvSpPr>
            <a:spLocks noGrp="1"/>
          </p:cNvSpPr>
          <p:nvPr>
            <p:ph idx="1"/>
          </p:nvPr>
        </p:nvSpPr>
        <p:spPr>
          <a:xfrm>
            <a:off x="582613" y="1735138"/>
            <a:ext cx="11353800" cy="4351337"/>
          </a:xfrm>
        </p:spPr>
        <p:txBody>
          <a:bodyPr/>
          <a:lstStyle/>
          <a:p>
            <a:r>
              <a:rPr lang="zh-CN" altLang="en-US">
                <a:latin typeface="Arial" panose="020B0604020202090204" pitchFamily="34" charset="0"/>
                <a:ea typeface="黑体" panose="02010609060101010101" pitchFamily="49" charset="-122"/>
                <a:cs typeface="Arial" panose="020B0604020202090204" pitchFamily="34" charset="0"/>
              </a:rPr>
              <a:t>“</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”用于类型的等式判断，称为等式类型</a:t>
            </a:r>
            <a:r>
              <a:rPr lang="en-US" altLang="zh-CN">
                <a:latin typeface="Arial" panose="020B0604020202090204" pitchFamily="34" charset="0"/>
                <a:ea typeface="黑体" panose="02010609060101010101" pitchFamily="49" charset="-122"/>
                <a:cs typeface="Arial" panose="020B0604020202090204" pitchFamily="34" charset="0"/>
              </a:rPr>
              <a:t>(“</a:t>
            </a:r>
            <a:r>
              <a:rPr lang="en-US" altLang="zh-CN" i="1">
                <a:latin typeface="Arial" panose="020B0604020202090204" pitchFamily="34" charset="0"/>
                <a:ea typeface="黑体" panose="02010609060101010101" pitchFamily="49" charset="-122"/>
                <a:cs typeface="Arial" panose="020B0604020202090204" pitchFamily="34" charset="0"/>
              </a:rPr>
              <a:t>equality types</a:t>
            </a:r>
            <a:r>
              <a:rPr lang="en-US" altLang="zh-CN">
                <a:latin typeface="Arial" panose="020B0604020202090204" pitchFamily="34" charset="0"/>
                <a:ea typeface="黑体" panose="02010609060101010101" pitchFamily="49" charset="-122"/>
                <a:cs typeface="Arial" panose="020B0604020202090204" pitchFamily="34" charset="0"/>
              </a:rPr>
              <a:t>”)</a:t>
            </a:r>
            <a:br>
              <a:rPr lang="en-US" altLang="zh-CN">
                <a:latin typeface="Arial" panose="020B0604020202090204" pitchFamily="34" charset="0"/>
                <a:ea typeface="黑体" panose="02010609060101010101" pitchFamily="49" charset="-122"/>
                <a:cs typeface="Arial" panose="020B0604020202090204" pitchFamily="34" charset="0"/>
              </a:rPr>
            </a:br>
            <a:r>
              <a:rPr lang="en-US" altLang="zh-CN" sz="2400">
                <a:latin typeface="Arial" panose="020B0604020202090204" pitchFamily="34" charset="0"/>
                <a:ea typeface="黑体" panose="02010609060101010101" pitchFamily="49" charset="-122"/>
                <a:cs typeface="Arial" panose="020B0604020202090204" pitchFamily="34" charset="0"/>
              </a:rPr>
              <a:t>	ML only permits use of = on types with an exact equality test</a:t>
            </a:r>
          </a:p>
          <a:p>
            <a:pPr>
              <a:buFont typeface="Arial" panose="020B0604020202090204" pitchFamily="34" charset="0"/>
              <a:buNone/>
            </a:pPr>
            <a:r>
              <a:rPr lang="en-US" altLang="zh-CN" sz="2400">
                <a:latin typeface="Arial" panose="020B0604020202090204" pitchFamily="34" charset="0"/>
                <a:ea typeface="黑体" panose="02010609060101010101" pitchFamily="49" charset="-122"/>
                <a:cs typeface="Arial" panose="020B0604020202090204" pitchFamily="34" charset="0"/>
              </a:rPr>
              <a:t>	Such types are called </a:t>
            </a:r>
            <a:r>
              <a:rPr lang="en-US" altLang="zh-CN" sz="2400" i="1">
                <a:latin typeface="Arial" panose="020B0604020202090204" pitchFamily="34" charset="0"/>
                <a:ea typeface="黑体" panose="02010609060101010101" pitchFamily="49" charset="-122"/>
                <a:cs typeface="Arial" panose="020B0604020202090204" pitchFamily="34" charset="0"/>
              </a:rPr>
              <a:t>equality types</a:t>
            </a:r>
          </a:p>
          <a:p>
            <a:r>
              <a:rPr lang="zh-CN" altLang="en-US">
                <a:latin typeface="Arial" panose="020B0604020202090204" pitchFamily="34" charset="0"/>
                <a:ea typeface="黑体" panose="02010609060101010101" pitchFamily="49" charset="-122"/>
                <a:cs typeface="Arial" panose="020B0604020202090204" pitchFamily="34" charset="0"/>
              </a:rPr>
              <a:t>等式类型包括整数、布尔值结合元组、表等构造子生成的类型</a:t>
            </a:r>
            <a:endParaRPr lang="en-US" altLang="zh-CN">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r>
              <a:rPr lang="en-US" altLang="zh-CN">
                <a:latin typeface="Arial" panose="020B0604020202090204" pitchFamily="34" charset="0"/>
                <a:ea typeface="黑体" panose="02010609060101010101" pitchFamily="49" charset="-122"/>
                <a:cs typeface="Arial" panose="020B0604020202090204" pitchFamily="34" charset="0"/>
              </a:rPr>
              <a:t>	</a:t>
            </a:r>
            <a:r>
              <a:rPr lang="en-US" altLang="zh-CN" sz="2400">
                <a:latin typeface="Arial" panose="020B0604020202090204" pitchFamily="34" charset="0"/>
                <a:ea typeface="黑体" panose="02010609060101010101" pitchFamily="49" charset="-122"/>
                <a:cs typeface="Arial" panose="020B0604020202090204" pitchFamily="34" charset="0"/>
              </a:rPr>
              <a:t>Equality types include all types built from </a:t>
            </a:r>
            <a:r>
              <a:rPr lang="en-US" altLang="zh-CN" sz="2400" b="1">
                <a:latin typeface="Arial" panose="020B0604020202090204" pitchFamily="34" charset="0"/>
                <a:ea typeface="黑体" panose="02010609060101010101" pitchFamily="49" charset="-122"/>
                <a:cs typeface="Arial" panose="020B0604020202090204" pitchFamily="34" charset="0"/>
              </a:rPr>
              <a:t>int</a:t>
            </a:r>
            <a:r>
              <a:rPr lang="en-US" altLang="zh-CN" sz="2400">
                <a:latin typeface="Arial" panose="020B0604020202090204" pitchFamily="34" charset="0"/>
                <a:ea typeface="黑体" panose="02010609060101010101" pitchFamily="49" charset="-122"/>
                <a:cs typeface="Arial" panose="020B0604020202090204" pitchFamily="34" charset="0"/>
              </a:rPr>
              <a:t>, </a:t>
            </a:r>
            <a:r>
              <a:rPr lang="en-US" altLang="zh-CN" sz="2400" b="1">
                <a:latin typeface="Arial" panose="020B0604020202090204" pitchFamily="34" charset="0"/>
                <a:ea typeface="黑体" panose="02010609060101010101" pitchFamily="49" charset="-122"/>
                <a:cs typeface="Arial" panose="020B0604020202090204" pitchFamily="34" charset="0"/>
              </a:rPr>
              <a:t>bool </a:t>
            </a:r>
            <a:r>
              <a:rPr lang="en-US" altLang="zh-CN" sz="2400">
                <a:latin typeface="Arial" panose="020B0604020202090204" pitchFamily="34" charset="0"/>
                <a:ea typeface="黑体" panose="02010609060101010101" pitchFamily="49" charset="-122"/>
                <a:cs typeface="Arial" panose="020B0604020202090204" pitchFamily="34" charset="0"/>
              </a:rPr>
              <a:t>using tuple and list constructors</a:t>
            </a:r>
          </a:p>
          <a:p>
            <a:pPr marL="457200" lvl="1" indent="0">
              <a:buFont typeface="Arial" panose="020B0604020202090204" pitchFamily="34" charset="0"/>
              <a:buNone/>
            </a:pPr>
            <a:r>
              <a:rPr lang="zh-CN" altLang="en-US">
                <a:latin typeface="Arial" panose="020B0604020202090204" pitchFamily="34" charset="0"/>
                <a:ea typeface="黑体" panose="02010609060101010101" pitchFamily="49" charset="-122"/>
                <a:cs typeface="Arial" panose="020B0604020202090204" pitchFamily="34" charset="0"/>
              </a:rPr>
              <a:t>如：</a:t>
            </a:r>
            <a:endParaRPr lang="en-US" altLang="zh-CN">
              <a:latin typeface="Arial" panose="020B0604020202090204" pitchFamily="34" charset="0"/>
              <a:ea typeface="黑体" panose="02010609060101010101" pitchFamily="49" charset="-122"/>
              <a:cs typeface="Arial" panose="020B0604020202090204" pitchFamily="34" charset="0"/>
            </a:endParaRPr>
          </a:p>
          <a:p>
            <a:pPr marL="457200" lvl="1" indent="0"/>
            <a:r>
              <a:rPr lang="en-US" altLang="zh-CN">
                <a:latin typeface="Arial" panose="020B0604020202090204" pitchFamily="34" charset="0"/>
                <a:ea typeface="黑体" panose="02010609060101010101" pitchFamily="49" charset="-122"/>
                <a:cs typeface="Arial" panose="020B0604020202090204" pitchFamily="34" charset="0"/>
              </a:rPr>
              <a:t>int list</a:t>
            </a:r>
          </a:p>
          <a:p>
            <a:pPr marL="457200" lvl="1" indent="0"/>
            <a:r>
              <a:rPr lang="en-US" altLang="zh-CN">
                <a:latin typeface="Arial" panose="020B0604020202090204" pitchFamily="34" charset="0"/>
                <a:ea typeface="黑体" panose="02010609060101010101" pitchFamily="49" charset="-122"/>
                <a:cs typeface="Arial" panose="020B0604020202090204" pitchFamily="34" charset="0"/>
              </a:rPr>
              <a:t>int * bool * int</a:t>
            </a:r>
          </a:p>
          <a:p>
            <a:pPr marL="457200" lvl="1" indent="0"/>
            <a:r>
              <a:rPr lang="en-US" altLang="zh-CN">
                <a:latin typeface="Arial" panose="020B0604020202090204" pitchFamily="34" charset="0"/>
                <a:ea typeface="黑体" panose="02010609060101010101" pitchFamily="49" charset="-122"/>
                <a:cs typeface="Arial" panose="020B0604020202090204" pitchFamily="34" charset="0"/>
              </a:rPr>
              <a:t>(int * bool * int) list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p:nvPr>
        </p:nvSpPr>
        <p:spPr>
          <a:xfrm>
            <a:off x="544421" y="118296"/>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模式匹配</a:t>
            </a:r>
          </a:p>
        </p:txBody>
      </p:sp>
      <p:sp>
        <p:nvSpPr>
          <p:cNvPr id="3" name="内容占位符 2"/>
          <p:cNvSpPr>
            <a:spLocks noGrp="1"/>
          </p:cNvSpPr>
          <p:nvPr>
            <p:ph idx="1"/>
          </p:nvPr>
        </p:nvSpPr>
        <p:spPr>
          <a:xfrm>
            <a:off x="1580785" y="1786759"/>
            <a:ext cx="10066794" cy="4419600"/>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模式与值进行匹配</a:t>
            </a:r>
            <a:endParaRPr lang="en-US" altLang="zh-CN" dirty="0">
              <a:latin typeface="Arial" panose="020B0604020202090204" pitchFamily="34" charset="0"/>
              <a:ea typeface="黑体" panose="02010609060101010101" pitchFamily="49" charset="-122"/>
              <a:cs typeface="Arial" panose="020B0604020202090204" pitchFamily="34" charset="0"/>
            </a:endParaRPr>
          </a:p>
          <a:p>
            <a:pPr lvl="1"/>
            <a:r>
              <a:rPr lang="zh-CN" altLang="en-US" dirty="0">
                <a:latin typeface="Arial" panose="020B0604020202090204" pitchFamily="34" charset="0"/>
                <a:ea typeface="黑体" panose="02010609060101010101" pitchFamily="49" charset="-122"/>
                <a:cs typeface="Arial" panose="020B0604020202090204" pitchFamily="34" charset="0"/>
              </a:rPr>
              <a:t>如果匹配成功，将产生一个绑定</a:t>
            </a:r>
            <a:r>
              <a:rPr lang="en-US" altLang="zh-CN" dirty="0">
                <a:latin typeface="Arial" panose="020B0604020202090204" pitchFamily="34" charset="0"/>
                <a:ea typeface="黑体" panose="02010609060101010101" pitchFamily="49" charset="-122"/>
                <a:cs typeface="Arial" panose="020B0604020202090204" pitchFamily="34" charset="0"/>
              </a:rPr>
              <a:t>(bindings)</a:t>
            </a:r>
          </a:p>
          <a:p>
            <a:pPr lvl="1"/>
            <a:r>
              <a:rPr lang="zh-CN" altLang="en-US" dirty="0">
                <a:latin typeface="Arial" panose="020B0604020202090204" pitchFamily="34" charset="0"/>
                <a:ea typeface="黑体" panose="02010609060101010101" pitchFamily="49" charset="-122"/>
                <a:cs typeface="Arial" panose="020B0604020202090204" pitchFamily="34" charset="0"/>
              </a:rPr>
              <a:t>如果匹配不成功，声明就会失败</a:t>
            </a:r>
            <a:r>
              <a:rPr lang="en-US" altLang="zh-CN" dirty="0">
                <a:latin typeface="Arial" panose="020B0604020202090204" pitchFamily="34" charset="0"/>
                <a:ea typeface="黑体" panose="02010609060101010101" pitchFamily="49" charset="-122"/>
                <a:cs typeface="Arial" panose="020B0604020202090204" pitchFamily="34" charset="0"/>
              </a:rPr>
              <a:t>(</a:t>
            </a:r>
            <a:r>
              <a:rPr lang="zh-CN" altLang="en-US" dirty="0">
                <a:latin typeface="Arial" panose="020B0604020202090204" pitchFamily="34" charset="0"/>
                <a:ea typeface="黑体" panose="02010609060101010101" pitchFamily="49" charset="-122"/>
                <a:cs typeface="Arial" panose="020B0604020202090204" pitchFamily="34" charset="0"/>
              </a:rPr>
              <a:t>抛出异常</a:t>
            </a:r>
            <a:r>
              <a:rPr lang="en-US" altLang="zh-CN" dirty="0">
                <a:latin typeface="Arial" panose="020B0604020202090204" pitchFamily="34" charset="0"/>
                <a:ea typeface="黑体" panose="02010609060101010101" pitchFamily="49" charset="-122"/>
                <a:cs typeface="Arial" panose="020B0604020202090204" pitchFamily="34" charset="0"/>
              </a:rPr>
              <a:t>)</a:t>
            </a:r>
          </a:p>
          <a:p>
            <a:pPr lvl="1"/>
            <a:endParaRPr lang="en-US" altLang="zh-CN" dirty="0">
              <a:latin typeface="Arial" panose="020B0604020202090204" pitchFamily="34" charset="0"/>
              <a:ea typeface="黑体" panose="02010609060101010101" pitchFamily="49" charset="-122"/>
              <a:cs typeface="Arial" panose="020B0604020202090204" pitchFamily="34" charset="0"/>
            </a:endParaRPr>
          </a:p>
          <a:p>
            <a:r>
              <a:rPr lang="zh-CN" altLang="en-US" dirty="0">
                <a:latin typeface="Arial" panose="020B0604020202090204" pitchFamily="34" charset="0"/>
                <a:ea typeface="黑体" panose="02010609060101010101" pitchFamily="49" charset="-122"/>
                <a:cs typeface="Arial" panose="020B0604020202090204" pitchFamily="34" charset="0"/>
              </a:rPr>
              <a:t>判断下列模式匹配的结果：</a:t>
            </a:r>
            <a:endParaRPr lang="en-US" altLang="zh-CN" dirty="0">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r>
              <a:rPr lang="en-US" altLang="zh-CN" i="1" dirty="0">
                <a:latin typeface="Arial" panose="020B0604020202090204" pitchFamily="34" charset="0"/>
                <a:ea typeface="黑体" panose="02010609060101010101" pitchFamily="49" charset="-122"/>
                <a:cs typeface="Arial" panose="020B0604020202090204" pitchFamily="34" charset="0"/>
              </a:rPr>
              <a:t>	</a:t>
            </a:r>
            <a:r>
              <a:rPr lang="en-US" altLang="zh-CN" dirty="0">
                <a:solidFill>
                  <a:srgbClr val="0033CC"/>
                </a:solidFill>
                <a:latin typeface="Arial" panose="020B0604020202090204" pitchFamily="34" charset="0"/>
                <a:ea typeface="黑体" panose="02010609060101010101" pitchFamily="49" charset="-122"/>
                <a:cs typeface="Arial" panose="020B0604020202090204" pitchFamily="34" charset="0"/>
              </a:rPr>
              <a:t>d::L </a:t>
            </a:r>
            <a:r>
              <a:rPr lang="zh-CN" altLang="en-US" dirty="0">
                <a:solidFill>
                  <a:srgbClr val="0033CC"/>
                </a:solidFill>
                <a:latin typeface="Arial" panose="020B0604020202090204" pitchFamily="34" charset="0"/>
                <a:ea typeface="黑体" panose="02010609060101010101" pitchFamily="49" charset="-122"/>
                <a:cs typeface="Arial" panose="020B0604020202090204" pitchFamily="34" charset="0"/>
              </a:rPr>
              <a:t>和 </a:t>
            </a:r>
            <a:r>
              <a:rPr lang="en-US" altLang="zh-CN" dirty="0">
                <a:solidFill>
                  <a:srgbClr val="7030A0"/>
                </a:solidFill>
                <a:latin typeface="Arial" panose="020B0604020202090204" pitchFamily="34" charset="0"/>
                <a:ea typeface="黑体" panose="02010609060101010101" pitchFamily="49" charset="-122"/>
                <a:cs typeface="Arial" panose="020B0604020202090204" pitchFamily="34" charset="0"/>
              </a:rPr>
              <a:t>[2,4]		</a:t>
            </a:r>
            <a:r>
              <a:rPr lang="en-US" altLang="zh-CN" dirty="0">
                <a:solidFill>
                  <a:srgbClr val="0033CC"/>
                </a:solidFill>
                <a:latin typeface="Arial" panose="020B0604020202090204" pitchFamily="34" charset="0"/>
                <a:ea typeface="黑体" panose="02010609060101010101" pitchFamily="49" charset="-122"/>
                <a:cs typeface="Arial" panose="020B0604020202090204" pitchFamily="34" charset="0"/>
              </a:rPr>
              <a:t>	d::L </a:t>
            </a:r>
            <a:r>
              <a:rPr lang="zh-CN" altLang="en-US" dirty="0">
                <a:solidFill>
                  <a:srgbClr val="0033CC"/>
                </a:solidFill>
                <a:latin typeface="Arial" panose="020B0604020202090204" pitchFamily="34" charset="0"/>
                <a:ea typeface="黑体" panose="02010609060101010101" pitchFamily="49" charset="-122"/>
                <a:cs typeface="Arial" panose="020B0604020202090204" pitchFamily="34" charset="0"/>
              </a:rPr>
              <a:t>和 </a:t>
            </a:r>
            <a:r>
              <a:rPr lang="en-US" altLang="zh-CN" dirty="0">
                <a:solidFill>
                  <a:srgbClr val="7030A0"/>
                </a:solidFill>
                <a:latin typeface="Arial" panose="020B0604020202090204" pitchFamily="34" charset="0"/>
                <a:ea typeface="黑体" panose="02010609060101010101" pitchFamily="49" charset="-122"/>
                <a:cs typeface="Arial" panose="020B0604020202090204" pitchFamily="34" charset="0"/>
              </a:rPr>
              <a:t>[ ] </a:t>
            </a:r>
          </a:p>
          <a:p>
            <a:pPr>
              <a:buFont typeface="Arial" panose="020B0604020202090204" pitchFamily="34" charset="0"/>
              <a:buNone/>
            </a:pPr>
            <a:r>
              <a:rPr lang="en-US" altLang="zh-CN" i="1" dirty="0">
                <a:solidFill>
                  <a:srgbClr val="7030A0"/>
                </a:solidFill>
                <a:latin typeface="Arial" panose="020B0604020202090204" pitchFamily="34" charset="0"/>
                <a:ea typeface="黑体" panose="02010609060101010101" pitchFamily="49" charset="-122"/>
                <a:cs typeface="Arial" panose="020B0604020202090204" pitchFamily="34" charset="0"/>
              </a:rPr>
              <a:t>	</a:t>
            </a:r>
            <a:r>
              <a:rPr lang="en-US" altLang="zh-CN" dirty="0">
                <a:latin typeface="Arial" panose="020B0604020202090204" pitchFamily="34" charset="0"/>
                <a:ea typeface="黑体" panose="02010609060101010101" pitchFamily="49" charset="-122"/>
                <a:cs typeface="Arial" panose="020B0604020202090204" pitchFamily="34" charset="0"/>
              </a:rPr>
              <a:t> </a:t>
            </a:r>
            <a:r>
              <a:rPr lang="en-US" altLang="zh-CN" dirty="0">
                <a:solidFill>
                  <a:srgbClr val="0033CC"/>
                </a:solidFill>
                <a:latin typeface="Arial" panose="020B0604020202090204" pitchFamily="34" charset="0"/>
                <a:ea typeface="黑体" panose="02010609060101010101" pitchFamily="49" charset="-122"/>
                <a:cs typeface="Arial" panose="020B0604020202090204" pitchFamily="34" charset="0"/>
              </a:rPr>
              <a:t>42</a:t>
            </a:r>
            <a:r>
              <a:rPr lang="en-US" altLang="zh-CN" dirty="0">
                <a:latin typeface="Arial" panose="020B0604020202090204" pitchFamily="34" charset="0"/>
                <a:ea typeface="黑体" panose="02010609060101010101" pitchFamily="49" charset="-122"/>
                <a:cs typeface="Arial" panose="020B0604020202090204" pitchFamily="34" charset="0"/>
              </a:rPr>
              <a:t> </a:t>
            </a:r>
            <a:r>
              <a:rPr lang="zh-CN" altLang="en-US" dirty="0">
                <a:latin typeface="Arial" panose="020B0604020202090204" pitchFamily="34" charset="0"/>
                <a:ea typeface="黑体" panose="02010609060101010101" pitchFamily="49" charset="-122"/>
                <a:cs typeface="Arial" panose="020B0604020202090204" pitchFamily="34" charset="0"/>
              </a:rPr>
              <a:t>和</a:t>
            </a:r>
            <a:r>
              <a:rPr lang="en-US" altLang="zh-CN" dirty="0">
                <a:latin typeface="Arial" panose="020B0604020202090204" pitchFamily="34" charset="0"/>
                <a:ea typeface="黑体" panose="02010609060101010101" pitchFamily="49" charset="-122"/>
                <a:cs typeface="Arial" panose="020B0604020202090204" pitchFamily="34" charset="0"/>
              </a:rPr>
              <a:t> </a:t>
            </a:r>
            <a:r>
              <a:rPr lang="en-US" altLang="zh-CN" dirty="0">
                <a:solidFill>
                  <a:srgbClr val="7030A0"/>
                </a:solidFill>
                <a:latin typeface="Arial" panose="020B0604020202090204" pitchFamily="34" charset="0"/>
                <a:ea typeface="黑体" panose="02010609060101010101" pitchFamily="49" charset="-122"/>
                <a:cs typeface="Arial" panose="020B0604020202090204" pitchFamily="34" charset="0"/>
              </a:rPr>
              <a:t>42</a:t>
            </a:r>
            <a:r>
              <a:rPr lang="en-US" altLang="zh-CN" dirty="0">
                <a:latin typeface="Arial" panose="020B0604020202090204" pitchFamily="34" charset="0"/>
                <a:ea typeface="黑体" panose="02010609060101010101" pitchFamily="49" charset="-122"/>
                <a:cs typeface="Arial" panose="020B0604020202090204" pitchFamily="34" charset="0"/>
              </a:rPr>
              <a:t> (value)		 </a:t>
            </a:r>
            <a:r>
              <a:rPr lang="en-US" altLang="zh-CN" dirty="0">
                <a:solidFill>
                  <a:srgbClr val="0033CC"/>
                </a:solidFill>
                <a:latin typeface="Arial" panose="020B0604020202090204" pitchFamily="34" charset="0"/>
                <a:ea typeface="黑体" panose="02010609060101010101" pitchFamily="49" charset="-122"/>
                <a:cs typeface="Arial" panose="020B0604020202090204" pitchFamily="34" charset="0"/>
              </a:rPr>
              <a:t>42</a:t>
            </a:r>
            <a:r>
              <a:rPr lang="en-US" altLang="zh-CN" dirty="0">
                <a:latin typeface="Arial" panose="020B0604020202090204" pitchFamily="34" charset="0"/>
                <a:ea typeface="黑体" panose="02010609060101010101" pitchFamily="49" charset="-122"/>
                <a:cs typeface="Arial" panose="020B0604020202090204" pitchFamily="34" charset="0"/>
              </a:rPr>
              <a:t> </a:t>
            </a:r>
            <a:r>
              <a:rPr lang="zh-CN" altLang="en-US" dirty="0">
                <a:latin typeface="Arial" panose="020B0604020202090204" pitchFamily="34" charset="0"/>
                <a:ea typeface="黑体" panose="02010609060101010101" pitchFamily="49" charset="-122"/>
                <a:cs typeface="Arial" panose="020B0604020202090204" pitchFamily="34" charset="0"/>
              </a:rPr>
              <a:t>和</a:t>
            </a:r>
            <a:r>
              <a:rPr lang="en-US" altLang="zh-CN" dirty="0">
                <a:latin typeface="Arial" panose="020B0604020202090204" pitchFamily="34" charset="0"/>
                <a:ea typeface="黑体" panose="02010609060101010101" pitchFamily="49" charset="-122"/>
                <a:cs typeface="Arial" panose="020B0604020202090204" pitchFamily="34" charset="0"/>
              </a:rPr>
              <a:t> </a:t>
            </a:r>
            <a:r>
              <a:rPr lang="en-US" altLang="zh-CN" dirty="0">
                <a:solidFill>
                  <a:srgbClr val="7030A0"/>
                </a:solidFill>
                <a:latin typeface="Arial" panose="020B0604020202090204" pitchFamily="34" charset="0"/>
                <a:ea typeface="黑体" panose="02010609060101010101" pitchFamily="49" charset="-122"/>
                <a:cs typeface="Arial" panose="020B0604020202090204" pitchFamily="34" charset="0"/>
              </a:rPr>
              <a:t>0</a:t>
            </a:r>
            <a:r>
              <a:rPr lang="en-US" altLang="zh-CN" dirty="0">
                <a:latin typeface="Arial" panose="020B0604020202090204" pitchFamily="34" charset="0"/>
                <a:ea typeface="黑体" panose="02010609060101010101" pitchFamily="49" charset="-122"/>
                <a:cs typeface="Arial" panose="020B0604020202090204" pitchFamily="34" charset="0"/>
              </a:rPr>
              <a:t> (value)</a:t>
            </a:r>
          </a:p>
          <a:p>
            <a:pPr>
              <a:buFont typeface="Arial" panose="020B0604020202090204" pitchFamily="34" charset="0"/>
              <a:buNone/>
            </a:pPr>
            <a:r>
              <a:rPr lang="en-US" altLang="zh-CN" dirty="0">
                <a:latin typeface="Arial" panose="020B0604020202090204" pitchFamily="34" charset="0"/>
                <a:ea typeface="黑体" panose="02010609060101010101" pitchFamily="49" charset="-122"/>
                <a:cs typeface="Arial" panose="020B0604020202090204" pitchFamily="34" charset="0"/>
              </a:rPr>
              <a:t>	</a:t>
            </a:r>
            <a:r>
              <a:rPr lang="zh-CN" altLang="en-US" dirty="0">
                <a:latin typeface="Arial" panose="020B0604020202090204" pitchFamily="34" charset="0"/>
                <a:ea typeface="黑体" panose="02010609060101010101" pitchFamily="49" charset="-122"/>
                <a:cs typeface="Arial" panose="020B0604020202090204" pitchFamily="34" charset="0"/>
              </a:rPr>
              <a:t>变量</a:t>
            </a:r>
            <a:r>
              <a:rPr lang="en-US" altLang="zh-CN" dirty="0">
                <a:solidFill>
                  <a:srgbClr val="0033CC"/>
                </a:solidFill>
                <a:latin typeface="Arial" panose="020B0604020202090204" pitchFamily="34" charset="0"/>
                <a:ea typeface="黑体" panose="02010609060101010101" pitchFamily="49" charset="-122"/>
                <a:cs typeface="Arial" panose="020B0604020202090204" pitchFamily="34" charset="0"/>
              </a:rPr>
              <a:t>x </a:t>
            </a:r>
            <a:r>
              <a:rPr lang="zh-CN" altLang="en-US" dirty="0">
                <a:latin typeface="Arial" panose="020B0604020202090204" pitchFamily="34" charset="0"/>
                <a:ea typeface="黑体" panose="02010609060101010101" pitchFamily="49" charset="-122"/>
                <a:cs typeface="Arial" panose="020B0604020202090204" pitchFamily="34" charset="0"/>
              </a:rPr>
              <a:t>和 任意值 </a:t>
            </a:r>
            <a:r>
              <a:rPr lang="en-US" altLang="zh-CN" dirty="0">
                <a:solidFill>
                  <a:srgbClr val="7030A0"/>
                </a:solidFill>
                <a:latin typeface="Arial" panose="020B0604020202090204" pitchFamily="34" charset="0"/>
                <a:ea typeface="黑体" panose="02010609060101010101" pitchFamily="49" charset="-122"/>
                <a:cs typeface="Arial" panose="020B0604020202090204" pitchFamily="34" charset="0"/>
              </a:rPr>
              <a:t>v</a:t>
            </a:r>
            <a:r>
              <a:rPr lang="en-US" altLang="zh-CN" dirty="0">
                <a:latin typeface="Arial" panose="020B0604020202090204" pitchFamily="34" charset="0"/>
                <a:ea typeface="黑体" panose="02010609060101010101" pitchFamily="49" charset="-122"/>
                <a:cs typeface="Arial" panose="020B0604020202090204" pitchFamily="34" charset="0"/>
              </a:rPr>
              <a:t>		 </a:t>
            </a:r>
            <a:r>
              <a:rPr lang="en-US" altLang="zh-CN" dirty="0">
                <a:solidFill>
                  <a:srgbClr val="0033CC"/>
                </a:solidFill>
                <a:latin typeface="Arial" panose="020B0604020202090204" pitchFamily="34" charset="0"/>
                <a:ea typeface="黑体" panose="02010609060101010101" pitchFamily="49" charset="-122"/>
                <a:cs typeface="Arial" panose="020B0604020202090204" pitchFamily="34" charset="0"/>
              </a:rPr>
              <a:t>_</a:t>
            </a:r>
            <a:r>
              <a:rPr lang="en-US" altLang="zh-CN" dirty="0">
                <a:latin typeface="Arial" panose="020B0604020202090204" pitchFamily="34" charset="0"/>
                <a:ea typeface="黑体" panose="02010609060101010101" pitchFamily="49" charset="-122"/>
                <a:cs typeface="Arial" panose="020B0604020202090204" pitchFamily="34" charset="0"/>
              </a:rPr>
              <a:t> </a:t>
            </a:r>
            <a:r>
              <a:rPr lang="zh-CN" altLang="en-US" dirty="0">
                <a:latin typeface="Arial" panose="020B0604020202090204" pitchFamily="34" charset="0"/>
                <a:ea typeface="黑体" panose="02010609060101010101" pitchFamily="49" charset="-122"/>
                <a:cs typeface="Arial" panose="020B0604020202090204" pitchFamily="34" charset="0"/>
              </a:rPr>
              <a:t>和 任意值</a:t>
            </a:r>
            <a:r>
              <a:rPr lang="en-US" altLang="zh-CN" dirty="0">
                <a:solidFill>
                  <a:srgbClr val="7030A0"/>
                </a:solidFill>
                <a:latin typeface="Arial" panose="020B0604020202090204" pitchFamily="34" charset="0"/>
                <a:ea typeface="黑体" panose="02010609060101010101" pitchFamily="49" charset="-122"/>
                <a:cs typeface="Arial" panose="020B0604020202090204" pitchFamily="34" charset="0"/>
              </a:rPr>
              <a:t>v</a:t>
            </a:r>
          </a:p>
          <a:p>
            <a:pPr>
              <a:buFont typeface="Arial" panose="020B0604020202090204" pitchFamily="34" charset="0"/>
              <a:buNone/>
            </a:pPr>
            <a:r>
              <a:rPr lang="en-US" altLang="zh-CN" dirty="0">
                <a:solidFill>
                  <a:srgbClr val="7030A0"/>
                </a:solidFill>
                <a:latin typeface="Arial" panose="020B0604020202090204" pitchFamily="34" charset="0"/>
                <a:ea typeface="黑体" panose="02010609060101010101" pitchFamily="49" charset="-122"/>
                <a:cs typeface="Arial" panose="020B0604020202090204" pitchFamily="34" charset="0"/>
              </a:rPr>
              <a:t>	</a:t>
            </a:r>
            <a:r>
              <a:rPr lang="en-US" altLang="zh-CN" dirty="0">
                <a:latin typeface="Arial" panose="020B0604020202090204" pitchFamily="34" charset="0"/>
                <a:ea typeface="黑体" panose="02010609060101010101" pitchFamily="49" charset="-122"/>
                <a:cs typeface="Arial" panose="020B0604020202090204" pitchFamily="34" charset="0"/>
              </a:rPr>
              <a:t> </a:t>
            </a:r>
            <a:r>
              <a:rPr lang="en-US" altLang="zh-CN" dirty="0">
                <a:solidFill>
                  <a:srgbClr val="0033CC"/>
                </a:solidFill>
                <a:latin typeface="Arial" panose="020B0604020202090204" pitchFamily="34" charset="0"/>
                <a:ea typeface="黑体" panose="02010609060101010101" pitchFamily="49" charset="-122"/>
                <a:cs typeface="Arial" panose="020B0604020202090204" pitchFamily="34" charset="0"/>
              </a:rPr>
              <a:t>p1::p2 </a:t>
            </a:r>
            <a:r>
              <a:rPr lang="zh-CN" altLang="en-US" dirty="0">
                <a:latin typeface="Arial" panose="020B0604020202090204" pitchFamily="34" charset="0"/>
                <a:ea typeface="黑体" panose="02010609060101010101" pitchFamily="49" charset="-122"/>
                <a:cs typeface="Arial" panose="020B0604020202090204" pitchFamily="34" charset="0"/>
              </a:rPr>
              <a:t>和 </a:t>
            </a:r>
            <a:r>
              <a:rPr lang="en-US" altLang="zh-CN" dirty="0">
                <a:solidFill>
                  <a:srgbClr val="7030A0"/>
                </a:solidFill>
                <a:latin typeface="Arial" panose="020B0604020202090204" pitchFamily="34" charset="0"/>
                <a:ea typeface="黑体" panose="02010609060101010101" pitchFamily="49" charset="-122"/>
                <a:cs typeface="Arial" panose="020B0604020202090204" pitchFamily="34" charset="0"/>
              </a:rPr>
              <a:t>[ ]			</a:t>
            </a:r>
            <a:r>
              <a:rPr lang="en-US" altLang="zh-CN" dirty="0">
                <a:solidFill>
                  <a:srgbClr val="0033CC"/>
                </a:solidFill>
                <a:latin typeface="Arial" panose="020B0604020202090204" pitchFamily="34" charset="0"/>
                <a:ea typeface="黑体" panose="02010609060101010101" pitchFamily="49" charset="-122"/>
                <a:cs typeface="Arial" panose="020B0604020202090204" pitchFamily="34" charset="0"/>
              </a:rPr>
              <a:t>p1::p2 </a:t>
            </a:r>
            <a:r>
              <a:rPr lang="zh-CN" altLang="en-US" dirty="0">
                <a:latin typeface="Arial" panose="020B0604020202090204" pitchFamily="34" charset="0"/>
                <a:ea typeface="黑体" panose="02010609060101010101" pitchFamily="49" charset="-122"/>
                <a:cs typeface="Arial" panose="020B0604020202090204" pitchFamily="34" charset="0"/>
              </a:rPr>
              <a:t>和 </a:t>
            </a:r>
            <a:r>
              <a:rPr lang="en-US" altLang="zh-CN" dirty="0">
                <a:solidFill>
                  <a:srgbClr val="7030A0"/>
                </a:solidFill>
                <a:latin typeface="Arial" panose="020B0604020202090204" pitchFamily="34" charset="0"/>
                <a:ea typeface="黑体" panose="02010609060101010101" pitchFamily="49" charset="-122"/>
                <a:cs typeface="Arial" panose="020B0604020202090204" pitchFamily="34" charset="0"/>
              </a:rPr>
              <a:t>v1::v2</a:t>
            </a:r>
            <a:endParaRPr lang="zh-CN" altLang="en-US" dirty="0">
              <a:solidFill>
                <a:srgbClr val="7030A0"/>
              </a:solidFill>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None/>
            </a:pPr>
            <a:endParaRPr lang="zh-CN" altLang="en-US" dirty="0">
              <a:solidFill>
                <a:srgbClr val="7030A0"/>
              </a:solidFill>
              <a:latin typeface="Arial" panose="020B0604020202090204" pitchFamily="34" charset="0"/>
              <a:ea typeface="黑体" panose="02010609060101010101" pitchFamily="49" charset="-122"/>
              <a:cs typeface="Arial" panose="020B0604020202090204" pitchFamily="34" charset="0"/>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7" name="组 8"/>
          <p:cNvGrpSpPr/>
          <p:nvPr/>
        </p:nvGrpSpPr>
        <p:grpSpPr bwMode="auto">
          <a:xfrm>
            <a:off x="2630488" y="200025"/>
            <a:ext cx="6402387" cy="6378575"/>
            <a:chOff x="2629828" y="200728"/>
            <a:chExt cx="5542156" cy="5912581"/>
          </a:xfrm>
        </p:grpSpPr>
        <p:pic>
          <p:nvPicPr>
            <p:cNvPr id="7577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9828" y="1570777"/>
              <a:ext cx="5542156" cy="310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图片 6"/>
            <p:cNvPicPr>
              <a:picLocks noChangeAspect="1"/>
            </p:cNvPicPr>
            <p:nvPr/>
          </p:nvPicPr>
          <p:blipFill>
            <a:blip r:embed="rId3">
              <a:extLst>
                <a:ext uri="{28A0092B-C50C-407E-A947-70E740481C1C}">
                  <a14:useLocalDpi xmlns:a14="http://schemas.microsoft.com/office/drawing/2010/main" val="0"/>
                </a:ext>
              </a:extLst>
            </a:blip>
            <a:srcRect l="4460" t="23730" r="13562" b="22005"/>
            <a:stretch>
              <a:fillRect/>
            </a:stretch>
          </p:blipFill>
          <p:spPr bwMode="auto">
            <a:xfrm>
              <a:off x="3144645" y="200728"/>
              <a:ext cx="4686424" cy="23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图片 7"/>
            <p:cNvPicPr>
              <a:picLocks noChangeAspect="1"/>
            </p:cNvPicPr>
            <p:nvPr/>
          </p:nvPicPr>
          <p:blipFill>
            <a:blip r:embed="rId4">
              <a:extLst>
                <a:ext uri="{28A0092B-C50C-407E-A947-70E740481C1C}">
                  <a14:useLocalDpi xmlns:a14="http://schemas.microsoft.com/office/drawing/2010/main" val="0"/>
                </a:ext>
              </a:extLst>
            </a:blip>
            <a:srcRect l="9875" t="27316" r="22055" b="43089"/>
            <a:stretch>
              <a:fillRect/>
            </a:stretch>
          </p:blipFill>
          <p:spPr bwMode="auto">
            <a:xfrm>
              <a:off x="3062867" y="4698114"/>
              <a:ext cx="4230031" cy="1415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p:nvPr>
        </p:nvSpPr>
        <p:spPr>
          <a:xfrm>
            <a:off x="467440" y="0"/>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模式匹配举例：</a:t>
            </a:r>
            <a:r>
              <a:rPr lang="en-US" altLang="zh-CN" dirty="0">
                <a:latin typeface="Arial" panose="020B0604020202090204" pitchFamily="34" charset="0"/>
                <a:ea typeface="黑体" panose="02010609060101010101" pitchFamily="49" charset="-122"/>
                <a:cs typeface="Arial" panose="020B0604020202090204" pitchFamily="34" charset="0"/>
              </a:rPr>
              <a:t>eval</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
        <p:nvSpPr>
          <p:cNvPr id="76802" name="内容占位符 2"/>
          <p:cNvSpPr>
            <a:spLocks noGrp="1"/>
          </p:cNvSpPr>
          <p:nvPr>
            <p:ph idx="1"/>
          </p:nvPr>
        </p:nvSpPr>
        <p:spPr>
          <a:xfrm>
            <a:off x="838200" y="3148013"/>
            <a:ext cx="10515600" cy="3028950"/>
          </a:xfrm>
        </p:spPr>
        <p:txBody>
          <a:bodyPr/>
          <a:lstStyle/>
          <a:p>
            <a:r>
              <a:rPr lang="zh-CN" altLang="en-US">
                <a:latin typeface="Arial" panose="020B0604020202090204" pitchFamily="34" charset="0"/>
                <a:ea typeface="黑体" panose="02010609060101010101" pitchFamily="49" charset="-122"/>
                <a:cs typeface="Arial" panose="020B0604020202090204" pitchFamily="34" charset="0"/>
              </a:rPr>
              <a:t>函数</a:t>
            </a:r>
            <a:r>
              <a:rPr lang="en-US" altLang="zh-CN">
                <a:latin typeface="Arial" panose="020B0604020202090204" pitchFamily="34" charset="0"/>
                <a:ea typeface="黑体" panose="02010609060101010101" pitchFamily="49" charset="-122"/>
                <a:cs typeface="Arial" panose="020B0604020202090204" pitchFamily="34" charset="0"/>
              </a:rPr>
              <a:t>eval</a:t>
            </a:r>
            <a:r>
              <a:rPr lang="zh-CN" altLang="en-US">
                <a:latin typeface="Arial" panose="020B0604020202090204" pitchFamily="34" charset="0"/>
                <a:ea typeface="黑体" panose="02010609060101010101" pitchFamily="49" charset="-122"/>
                <a:cs typeface="Arial" panose="020B0604020202090204" pitchFamily="34" charset="0"/>
              </a:rPr>
              <a:t>的类型定义？</a:t>
            </a:r>
            <a:endParaRPr lang="en-US" altLang="zh-CN">
              <a:latin typeface="Arial" panose="020B0604020202090204" pitchFamily="34" charset="0"/>
              <a:ea typeface="黑体" panose="02010609060101010101" pitchFamily="49" charset="-122"/>
              <a:cs typeface="Arial" panose="020B0604020202090204" pitchFamily="34" charset="0"/>
            </a:endParaRPr>
          </a:p>
          <a:p>
            <a:r>
              <a:rPr lang="zh-CN" altLang="en-US">
                <a:latin typeface="Arial" panose="020B0604020202090204" pitchFamily="34" charset="0"/>
                <a:ea typeface="黑体" panose="02010609060101010101" pitchFamily="49" charset="-122"/>
                <a:cs typeface="Arial" panose="020B0604020202090204" pitchFamily="34" charset="0"/>
              </a:rPr>
              <a:t>该函数定义使用了表模式，参数</a:t>
            </a:r>
            <a:r>
              <a:rPr lang="en-US" altLang="zh-CN">
                <a:latin typeface="Arial" panose="020B0604020202090204" pitchFamily="34" charset="0"/>
                <a:ea typeface="黑体" panose="02010609060101010101" pitchFamily="49" charset="-122"/>
                <a:cs typeface="Arial" panose="020B0604020202090204" pitchFamily="34" charset="0"/>
              </a:rPr>
              <a:t>[ ]</a:t>
            </a:r>
            <a:r>
              <a:rPr lang="zh-CN" altLang="en-US">
                <a:latin typeface="Arial" panose="020B0604020202090204" pitchFamily="34" charset="0"/>
                <a:ea typeface="黑体" panose="02010609060101010101" pitchFamily="49" charset="-122"/>
                <a:cs typeface="Arial" panose="020B0604020202090204" pitchFamily="34" charset="0"/>
              </a:rPr>
              <a:t>、</a:t>
            </a:r>
            <a:r>
              <a:rPr lang="en-US" altLang="zh-CN">
                <a:latin typeface="Arial" panose="020B0604020202090204" pitchFamily="34" charset="0"/>
                <a:ea typeface="黑体" panose="02010609060101010101" pitchFamily="49" charset="-122"/>
                <a:cs typeface="Arial" panose="020B0604020202090204" pitchFamily="34" charset="0"/>
              </a:rPr>
              <a:t>d::L</a:t>
            </a:r>
            <a:r>
              <a:rPr lang="zh-CN" altLang="en-US">
                <a:latin typeface="Arial" panose="020B0604020202090204" pitchFamily="34" charset="0"/>
                <a:ea typeface="黑体" panose="02010609060101010101" pitchFamily="49" charset="-122"/>
                <a:cs typeface="Arial" panose="020B0604020202090204" pitchFamily="34" charset="0"/>
              </a:rPr>
              <a:t>匹配的结果是什么？</a:t>
            </a:r>
            <a:endParaRPr lang="en-US" altLang="zh-CN">
              <a:latin typeface="Arial" panose="020B0604020202090204" pitchFamily="34" charset="0"/>
              <a:ea typeface="黑体" panose="02010609060101010101" pitchFamily="49" charset="-122"/>
              <a:cs typeface="Arial" panose="020B0604020202090204" pitchFamily="34" charset="0"/>
            </a:endParaRPr>
          </a:p>
          <a:p>
            <a:r>
              <a:rPr lang="zh-CN" altLang="en-US">
                <a:latin typeface="Arial" panose="020B0604020202090204" pitchFamily="34" charset="0"/>
                <a:ea typeface="黑体" panose="02010609060101010101" pitchFamily="49" charset="-122"/>
                <a:cs typeface="Arial" panose="020B0604020202090204" pitchFamily="34" charset="0"/>
              </a:rPr>
              <a:t>模式</a:t>
            </a:r>
            <a:r>
              <a:rPr lang="en-US" altLang="zh-CN">
                <a:latin typeface="Arial" panose="020B0604020202090204" pitchFamily="34" charset="0"/>
                <a:ea typeface="黑体" panose="02010609060101010101" pitchFamily="49" charset="-122"/>
                <a:cs typeface="Arial" panose="020B0604020202090204" pitchFamily="34" charset="0"/>
              </a:rPr>
              <a:t>eval[2,4]</a:t>
            </a:r>
            <a:r>
              <a:rPr lang="zh-CN" altLang="en-US">
                <a:latin typeface="Arial" panose="020B0604020202090204" pitchFamily="34" charset="0"/>
                <a:ea typeface="黑体" panose="02010609060101010101" pitchFamily="49" charset="-122"/>
                <a:cs typeface="Arial" panose="020B0604020202090204" pitchFamily="34" charset="0"/>
              </a:rPr>
              <a:t>匹配的值是多少？给出匹配</a:t>
            </a:r>
            <a:r>
              <a:rPr lang="en-US" altLang="zh-CN">
                <a:latin typeface="Arial" panose="020B0604020202090204" pitchFamily="34" charset="0"/>
                <a:ea typeface="黑体" panose="02010609060101010101" pitchFamily="49" charset="-122"/>
                <a:cs typeface="Arial" panose="020B0604020202090204" pitchFamily="34" charset="0"/>
              </a:rPr>
              <a:t>/</a:t>
            </a:r>
            <a:r>
              <a:rPr lang="zh-CN" altLang="en-US">
                <a:latin typeface="Arial" panose="020B0604020202090204" pitchFamily="34" charset="0"/>
                <a:ea typeface="黑体" panose="02010609060101010101" pitchFamily="49" charset="-122"/>
                <a:cs typeface="Arial" panose="020B0604020202090204" pitchFamily="34" charset="0"/>
              </a:rPr>
              <a:t>推导过程。</a:t>
            </a:r>
          </a:p>
        </p:txBody>
      </p:sp>
      <p:sp>
        <p:nvSpPr>
          <p:cNvPr id="76803" name="矩形 3"/>
          <p:cNvSpPr>
            <a:spLocks noChangeArrowheads="1"/>
          </p:cNvSpPr>
          <p:nvPr/>
        </p:nvSpPr>
        <p:spPr bwMode="auto">
          <a:xfrm>
            <a:off x="1533525" y="1619250"/>
            <a:ext cx="66357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b="1" dirty="0">
                <a:latin typeface="Arial" panose="020B0604020202090204" pitchFamily="34" charset="0"/>
              </a:rPr>
              <a:t>fun </a:t>
            </a:r>
            <a:r>
              <a:rPr lang="en-US" altLang="zh-CN" dirty="0">
                <a:latin typeface="Arial" panose="020B0604020202090204" pitchFamily="34" charset="0"/>
              </a:rPr>
              <a:t>eval ([ ]:int list):int = 0</a:t>
            </a:r>
          </a:p>
          <a:p>
            <a:pPr>
              <a:lnSpc>
                <a:spcPct val="100000"/>
              </a:lnSpc>
              <a:spcBef>
                <a:spcPct val="0"/>
              </a:spcBef>
              <a:buFontTx/>
              <a:buNone/>
            </a:pPr>
            <a:r>
              <a:rPr lang="en-US" altLang="zh-CN" dirty="0">
                <a:latin typeface="Arial" panose="020B0604020202090204" pitchFamily="34" charset="0"/>
              </a:rPr>
              <a:t>   |   eval (d::L) = d + 10 * (eval L);</a:t>
            </a:r>
            <a:endParaRPr lang="zh-CN" altLang="en-US" dirty="0">
              <a:latin typeface="Arial" panose="020B0604020202090204" pitchFamily="34" charset="0"/>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图片 4"/>
          <p:cNvPicPr>
            <a:picLocks noChangeAspect="1"/>
          </p:cNvPicPr>
          <p:nvPr/>
        </p:nvPicPr>
        <p:blipFill>
          <a:blip r:embed="rId2">
            <a:extLst>
              <a:ext uri="{28A0092B-C50C-407E-A947-70E740481C1C}">
                <a14:useLocalDpi xmlns:a14="http://schemas.microsoft.com/office/drawing/2010/main" val="0"/>
              </a:ext>
            </a:extLst>
          </a:blip>
          <a:srcRect l="5621" t="23415" r="4288" b="5367"/>
          <a:stretch>
            <a:fillRect/>
          </a:stretch>
        </p:blipFill>
        <p:spPr bwMode="auto">
          <a:xfrm>
            <a:off x="2474913" y="1998663"/>
            <a:ext cx="6869112"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标题 1"/>
          <p:cNvSpPr>
            <a:spLocks noGrp="1"/>
          </p:cNvSpPr>
          <p:nvPr>
            <p:ph type="title"/>
          </p:nvPr>
        </p:nvSpPr>
        <p:spPr>
          <a:xfrm>
            <a:off x="504510" y="127385"/>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模式匹配举例： </a:t>
            </a:r>
            <a:r>
              <a:rPr lang="en-US" altLang="zh-CN" dirty="0">
                <a:latin typeface="Arial" panose="020B0604020202090204" pitchFamily="34" charset="0"/>
                <a:ea typeface="黑体" panose="02010609060101010101" pitchFamily="49" charset="-122"/>
                <a:cs typeface="Arial" panose="020B0604020202090204" pitchFamily="34" charset="0"/>
              </a:rPr>
              <a:t>eval [2,4] </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p:cNvSpPr>
          <p:nvPr>
            <p:ph type="title"/>
          </p:nvPr>
        </p:nvSpPr>
        <p:spPr>
          <a:xfrm>
            <a:off x="495300" y="0"/>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模式匹配举例：</a:t>
            </a:r>
            <a:r>
              <a:rPr lang="en-US" altLang="zh-CN" dirty="0">
                <a:latin typeface="Arial" panose="020B0604020202090204" pitchFamily="34" charset="0"/>
                <a:ea typeface="黑体" panose="02010609060101010101" pitchFamily="49" charset="-122"/>
                <a:cs typeface="Arial" panose="020B0604020202090204" pitchFamily="34" charset="0"/>
              </a:rPr>
              <a:t>eval</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
        <p:nvSpPr>
          <p:cNvPr id="3" name="内容占位符 2"/>
          <p:cNvSpPr>
            <a:spLocks noGrp="1"/>
          </p:cNvSpPr>
          <p:nvPr>
            <p:ph idx="1"/>
          </p:nvPr>
        </p:nvSpPr>
        <p:spPr>
          <a:xfrm>
            <a:off x="495300" y="3016250"/>
            <a:ext cx="6969125" cy="3054350"/>
          </a:xfrm>
        </p:spPr>
        <p:txBody>
          <a:bodyPr/>
          <a:lstStyle/>
          <a:p>
            <a:pPr marL="0" indent="0">
              <a:buFont typeface="Arial" panose="020B0604020202090204" pitchFamily="34" charset="0"/>
              <a:buNone/>
            </a:pPr>
            <a:r>
              <a:rPr lang="en-US" altLang="zh-CN"/>
              <a:t>eval [2,4] =&gt;* [d:2, L:[4]] (d + 10 * (eval L))</a:t>
            </a:r>
          </a:p>
          <a:p>
            <a:pPr marL="0" indent="0">
              <a:buFont typeface="Arial" panose="020B0604020202090204" pitchFamily="34" charset="0"/>
              <a:buNone/>
            </a:pPr>
            <a:r>
              <a:rPr lang="en-US" altLang="zh-CN"/>
              <a:t>	      =&gt;* 2 + 10 * (eval [4])</a:t>
            </a:r>
          </a:p>
          <a:p>
            <a:pPr marL="0" indent="0">
              <a:buFont typeface="Arial" panose="020B0604020202090204" pitchFamily="34" charset="0"/>
              <a:buNone/>
            </a:pPr>
            <a:r>
              <a:rPr lang="en-US" altLang="zh-CN"/>
              <a:t>	      =&gt;* 2 + 10 * (4 + 10 * (eval [ ]))</a:t>
            </a:r>
          </a:p>
          <a:p>
            <a:pPr marL="0" indent="0">
              <a:buFont typeface="Arial" panose="020B0604020202090204" pitchFamily="34" charset="0"/>
              <a:buNone/>
            </a:pPr>
            <a:r>
              <a:rPr lang="en-US" altLang="zh-CN"/>
              <a:t>	      =&gt;* 2 + 10 * (4 + 10 * 0)</a:t>
            </a:r>
          </a:p>
          <a:p>
            <a:pPr marL="0" indent="0">
              <a:buFont typeface="Arial" panose="020B0604020202090204" pitchFamily="34" charset="0"/>
              <a:buNone/>
            </a:pPr>
            <a:r>
              <a:rPr lang="en-US" altLang="zh-CN"/>
              <a:t>	      =&gt;* 2 + 10 * 4</a:t>
            </a:r>
          </a:p>
          <a:p>
            <a:pPr marL="0" indent="0">
              <a:buFont typeface="Arial" panose="020B0604020202090204" pitchFamily="34" charset="0"/>
              <a:buNone/>
            </a:pPr>
            <a:r>
              <a:rPr lang="en-US" altLang="zh-CN"/>
              <a:t>	      =&gt;* 42</a:t>
            </a:r>
            <a:endParaRPr lang="zh-CN" altLang="en-US"/>
          </a:p>
        </p:txBody>
      </p:sp>
      <p:sp>
        <p:nvSpPr>
          <p:cNvPr id="78851" name="矩形 3"/>
          <p:cNvSpPr>
            <a:spLocks noChangeArrowheads="1"/>
          </p:cNvSpPr>
          <p:nvPr/>
        </p:nvSpPr>
        <p:spPr bwMode="auto">
          <a:xfrm>
            <a:off x="1039813" y="1409700"/>
            <a:ext cx="66357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b="1" dirty="0">
                <a:latin typeface="Arial" panose="020B0604020202090204" pitchFamily="34" charset="0"/>
              </a:rPr>
              <a:t>fun </a:t>
            </a:r>
            <a:r>
              <a:rPr lang="en-US" altLang="zh-CN" dirty="0">
                <a:latin typeface="Arial" panose="020B0604020202090204" pitchFamily="34" charset="0"/>
              </a:rPr>
              <a:t>eval ([ ]:int list):int = 0</a:t>
            </a:r>
          </a:p>
          <a:p>
            <a:pPr>
              <a:lnSpc>
                <a:spcPct val="100000"/>
              </a:lnSpc>
              <a:spcBef>
                <a:spcPct val="0"/>
              </a:spcBef>
              <a:buFontTx/>
              <a:buNone/>
            </a:pPr>
            <a:r>
              <a:rPr lang="en-US" altLang="zh-CN" dirty="0">
                <a:latin typeface="Arial" panose="020B0604020202090204" pitchFamily="34" charset="0"/>
              </a:rPr>
              <a:t>   |   eval (d::L) = d + 10 * (eval L);</a:t>
            </a:r>
            <a:endParaRPr lang="zh-CN" altLang="en-US" dirty="0">
              <a:latin typeface="Arial" panose="020B0604020202090204" pitchFamily="34" charset="0"/>
            </a:endParaRPr>
          </a:p>
        </p:txBody>
      </p:sp>
      <p:sp>
        <p:nvSpPr>
          <p:cNvPr id="6" name="内容占位符 2"/>
          <p:cNvSpPr txBox="1"/>
          <p:nvPr/>
        </p:nvSpPr>
        <p:spPr bwMode="auto">
          <a:xfrm>
            <a:off x="7089775" y="2498725"/>
            <a:ext cx="4905375"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buFont typeface="Arial" panose="020B0604020202090204" pitchFamily="34" charset="0"/>
              <a:buNone/>
            </a:pPr>
            <a:r>
              <a:rPr lang="zh-CN" altLang="en-US">
                <a:latin typeface="Arial" panose="020B0604020202090204" pitchFamily="34" charset="0"/>
                <a:ea typeface="黑体" panose="02010609060101010101" pitchFamily="49" charset="-122"/>
                <a:cs typeface="Arial" panose="020B0604020202090204" pitchFamily="34" charset="0"/>
              </a:rPr>
              <a:t>传值调用</a:t>
            </a:r>
            <a:r>
              <a:rPr lang="en-US" altLang="zh-CN">
                <a:latin typeface="Arial" panose="020B0604020202090204" pitchFamily="34" charset="0"/>
                <a:ea typeface="黑体" panose="02010609060101010101" pitchFamily="49" charset="-122"/>
                <a:cs typeface="Arial" panose="020B0604020202090204" pitchFamily="34" charset="0"/>
              </a:rPr>
              <a:t>(call-by-value):</a:t>
            </a:r>
          </a:p>
          <a:p>
            <a:pPr>
              <a:buFont typeface="Arial" panose="020B0604020202090204" pitchFamily="34" charset="0"/>
              <a:buAutoNum type="arabicPeriod"/>
            </a:pPr>
            <a:r>
              <a:rPr lang="en-US" altLang="zh-CN">
                <a:latin typeface="Arial" panose="020B0604020202090204" pitchFamily="34" charset="0"/>
                <a:ea typeface="黑体" panose="02010609060101010101" pitchFamily="49" charset="-122"/>
                <a:cs typeface="Arial" panose="020B0604020202090204" pitchFamily="34" charset="0"/>
              </a:rPr>
              <a:t>Binding</a:t>
            </a:r>
            <a:r>
              <a:rPr lang="zh-CN" altLang="en-US">
                <a:latin typeface="Arial" panose="020B0604020202090204" pitchFamily="34" charset="0"/>
                <a:ea typeface="黑体" panose="02010609060101010101" pitchFamily="49" charset="-122"/>
                <a:cs typeface="Arial" panose="020B0604020202090204" pitchFamily="34" charset="0"/>
              </a:rPr>
              <a:t>：</a:t>
            </a:r>
            <a:r>
              <a:rPr lang="en-US" altLang="zh-CN">
                <a:latin typeface="Arial" panose="020B0604020202090204" pitchFamily="34" charset="0"/>
                <a:ea typeface="黑体" panose="02010609060101010101" pitchFamily="49" charset="-122"/>
                <a:cs typeface="Arial" panose="020B0604020202090204" pitchFamily="34" charset="0"/>
              </a:rPr>
              <a:t>d-&gt;2, L-&gt;[4];</a:t>
            </a:r>
          </a:p>
          <a:p>
            <a:pPr>
              <a:buFont typeface="Arial" panose="020B0604020202090204" pitchFamily="34" charset="0"/>
              <a:buAutoNum type="arabicPeriod"/>
            </a:pPr>
            <a:r>
              <a:rPr lang="zh-CN" altLang="en-US">
                <a:latin typeface="Arial" panose="020B0604020202090204" pitchFamily="34" charset="0"/>
                <a:ea typeface="黑体" panose="02010609060101010101" pitchFamily="49" charset="-122"/>
                <a:cs typeface="Arial" panose="020B0604020202090204" pitchFamily="34" charset="0"/>
              </a:rPr>
              <a:t>代入表达式；</a:t>
            </a:r>
            <a:endParaRPr lang="en-US" altLang="zh-CN">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AutoNum type="arabicPeriod"/>
            </a:pPr>
            <a:r>
              <a:rPr lang="en-US" altLang="zh-CN">
                <a:latin typeface="Arial" panose="020B0604020202090204" pitchFamily="34" charset="0"/>
                <a:ea typeface="黑体" panose="02010609060101010101" pitchFamily="49" charset="-122"/>
                <a:cs typeface="Arial" panose="020B0604020202090204" pitchFamily="34" charset="0"/>
              </a:rPr>
              <a:t>Binding</a:t>
            </a:r>
            <a:r>
              <a:rPr lang="zh-CN" altLang="en-US">
                <a:latin typeface="Arial" panose="020B0604020202090204" pitchFamily="34" charset="0"/>
                <a:ea typeface="黑体" panose="02010609060101010101" pitchFamily="49" charset="-122"/>
                <a:cs typeface="Arial" panose="020B0604020202090204" pitchFamily="34" charset="0"/>
              </a:rPr>
              <a:t>：</a:t>
            </a:r>
            <a:r>
              <a:rPr lang="en-US" altLang="zh-CN">
                <a:latin typeface="Arial" panose="020B0604020202090204" pitchFamily="34" charset="0"/>
                <a:ea typeface="黑体" panose="02010609060101010101" pitchFamily="49" charset="-122"/>
                <a:cs typeface="Arial" panose="020B0604020202090204" pitchFamily="34" charset="0"/>
              </a:rPr>
              <a:t>d-&gt;4, L-&gt;[ ];</a:t>
            </a:r>
          </a:p>
          <a:p>
            <a:pPr>
              <a:buFont typeface="Arial" panose="020B0604020202090204" pitchFamily="34" charset="0"/>
              <a:buAutoNum type="arabicPeriod"/>
            </a:pPr>
            <a:r>
              <a:rPr lang="zh-CN" altLang="en-US">
                <a:latin typeface="Arial" panose="020B0604020202090204" pitchFamily="34" charset="0"/>
                <a:ea typeface="黑体" panose="02010609060101010101" pitchFamily="49" charset="-122"/>
                <a:cs typeface="Arial" panose="020B0604020202090204" pitchFamily="34" charset="0"/>
              </a:rPr>
              <a:t>代入表达式；</a:t>
            </a:r>
            <a:endParaRPr lang="en-US" altLang="zh-CN">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AutoNum type="arabicPeriod"/>
            </a:pPr>
            <a:r>
              <a:rPr lang="zh-CN" altLang="en-US">
                <a:latin typeface="Arial" panose="020B0604020202090204" pitchFamily="34" charset="0"/>
                <a:ea typeface="黑体" panose="02010609060101010101" pitchFamily="49" charset="-122"/>
                <a:cs typeface="Arial" panose="020B0604020202090204" pitchFamily="34" charset="0"/>
              </a:rPr>
              <a:t>计算；</a:t>
            </a:r>
            <a:endParaRPr lang="en-US" altLang="zh-CN">
              <a:latin typeface="Arial" panose="020B0604020202090204" pitchFamily="34" charset="0"/>
              <a:ea typeface="黑体" panose="02010609060101010101" pitchFamily="49" charset="-122"/>
              <a:cs typeface="Arial" panose="020B0604020202090204" pitchFamily="34" charset="0"/>
            </a:endParaRPr>
          </a:p>
          <a:p>
            <a:pPr>
              <a:buFont typeface="Arial" panose="020B0604020202090204" pitchFamily="34" charset="0"/>
              <a:buAutoNum type="arabicPeriod"/>
            </a:pPr>
            <a:r>
              <a:rPr lang="zh-CN" altLang="en-US">
                <a:latin typeface="Arial" panose="020B0604020202090204" pitchFamily="34" charset="0"/>
                <a:ea typeface="黑体" panose="02010609060101010101" pitchFamily="49" charset="-122"/>
                <a:cs typeface="Arial" panose="020B0604020202090204" pitchFamily="34" charset="0"/>
              </a:rPr>
              <a:t>计算。</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p:cNvSpPr>
          <p:nvPr>
            <p:ph type="title"/>
          </p:nvPr>
        </p:nvSpPr>
        <p:spPr>
          <a:xfrm>
            <a:off x="455083" y="0"/>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模式匹配举例：</a:t>
            </a:r>
            <a:r>
              <a:rPr lang="en-US" altLang="zh-CN" dirty="0">
                <a:latin typeface="Arial" panose="020B0604020202090204" pitchFamily="34" charset="0"/>
                <a:ea typeface="黑体" panose="02010609060101010101" pitchFamily="49" charset="-122"/>
                <a:cs typeface="Arial" panose="020B0604020202090204" pitchFamily="34" charset="0"/>
              </a:rPr>
              <a:t>decimal</a:t>
            </a: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
        <p:nvSpPr>
          <p:cNvPr id="3" name="内容占位符 2"/>
          <p:cNvSpPr>
            <a:spLocks noGrp="1"/>
          </p:cNvSpPr>
          <p:nvPr>
            <p:ph idx="1"/>
          </p:nvPr>
        </p:nvSpPr>
        <p:spPr>
          <a:xfrm>
            <a:off x="838200" y="3957638"/>
            <a:ext cx="10515600" cy="2219325"/>
          </a:xfrm>
        </p:spPr>
        <p:txBody>
          <a:bodyPr/>
          <a:lstStyle/>
          <a:p>
            <a:r>
              <a:rPr lang="zh-CN" altLang="en-US">
                <a:latin typeface="Arial" panose="020B0604020202090204" pitchFamily="34" charset="0"/>
                <a:ea typeface="黑体" panose="02010609060101010101" pitchFamily="49" charset="-122"/>
                <a:cs typeface="Arial" panose="020B0604020202090204" pitchFamily="34" charset="0"/>
              </a:rPr>
              <a:t>函数</a:t>
            </a:r>
            <a:r>
              <a:rPr lang="en-US" altLang="zh-CN">
                <a:latin typeface="Arial" panose="020B0604020202090204" pitchFamily="34" charset="0"/>
                <a:ea typeface="黑体" panose="02010609060101010101" pitchFamily="49" charset="-122"/>
                <a:cs typeface="Arial" panose="020B0604020202090204" pitchFamily="34" charset="0"/>
              </a:rPr>
              <a:t>decimal</a:t>
            </a:r>
            <a:r>
              <a:rPr lang="zh-CN" altLang="en-US">
                <a:latin typeface="Arial" panose="020B0604020202090204" pitchFamily="34" charset="0"/>
                <a:ea typeface="黑体" panose="02010609060101010101" pitchFamily="49" charset="-122"/>
                <a:cs typeface="Arial" panose="020B0604020202090204" pitchFamily="34" charset="0"/>
              </a:rPr>
              <a:t>的类型定义？</a:t>
            </a:r>
            <a:endParaRPr lang="en-US" altLang="zh-CN">
              <a:latin typeface="Arial" panose="020B0604020202090204" pitchFamily="34" charset="0"/>
              <a:ea typeface="黑体" panose="02010609060101010101" pitchFamily="49" charset="-122"/>
              <a:cs typeface="Arial" panose="020B0604020202090204" pitchFamily="34" charset="0"/>
            </a:endParaRPr>
          </a:p>
          <a:p>
            <a:r>
              <a:rPr lang="zh-CN" altLang="en-US">
                <a:latin typeface="Arial" panose="020B0604020202090204" pitchFamily="34" charset="0"/>
                <a:ea typeface="黑体" panose="02010609060101010101" pitchFamily="49" charset="-122"/>
                <a:cs typeface="Arial" panose="020B0604020202090204" pitchFamily="34" charset="0"/>
              </a:rPr>
              <a:t>模式匹配：</a:t>
            </a:r>
            <a:r>
              <a:rPr lang="en-US" altLang="zh-CN">
                <a:latin typeface="Arial" panose="020B0604020202090204" pitchFamily="34" charset="0"/>
                <a:ea typeface="黑体" panose="02010609060101010101" pitchFamily="49" charset="-122"/>
                <a:cs typeface="Arial" panose="020B0604020202090204" pitchFamily="34" charset="0"/>
              </a:rPr>
              <a:t>decimal 42 = </a:t>
            </a:r>
            <a:r>
              <a:rPr lang="zh-CN" altLang="en-US">
                <a:latin typeface="Arial" panose="020B0604020202090204" pitchFamily="34" charset="0"/>
                <a:ea typeface="黑体" panose="02010609060101010101" pitchFamily="49" charset="-122"/>
                <a:cs typeface="Arial" panose="020B0604020202090204" pitchFamily="34" charset="0"/>
              </a:rPr>
              <a:t>？  </a:t>
            </a:r>
            <a:r>
              <a:rPr lang="en-US" altLang="zh-CN">
                <a:latin typeface="Arial" panose="020B0604020202090204" pitchFamily="34" charset="0"/>
                <a:ea typeface="黑体" panose="02010609060101010101" pitchFamily="49" charset="-122"/>
                <a:cs typeface="Arial" panose="020B0604020202090204" pitchFamily="34" charset="0"/>
              </a:rPr>
              <a:t>	decimal 0 = </a:t>
            </a:r>
            <a:r>
              <a:rPr lang="zh-CN" altLang="en-US">
                <a:latin typeface="Arial" panose="020B0604020202090204" pitchFamily="34" charset="0"/>
                <a:ea typeface="黑体" panose="02010609060101010101" pitchFamily="49" charset="-122"/>
                <a:cs typeface="Arial" panose="020B0604020202090204" pitchFamily="34" charset="0"/>
              </a:rPr>
              <a:t>？，给出匹配过程</a:t>
            </a:r>
            <a:endParaRPr lang="en-US" altLang="zh-CN">
              <a:latin typeface="Arial" panose="020B0604020202090204" pitchFamily="34" charset="0"/>
              <a:ea typeface="黑体" panose="02010609060101010101" pitchFamily="49" charset="-122"/>
              <a:cs typeface="Arial" panose="020B0604020202090204" pitchFamily="34" charset="0"/>
            </a:endParaRPr>
          </a:p>
        </p:txBody>
      </p:sp>
      <p:sp>
        <p:nvSpPr>
          <p:cNvPr id="79875" name="矩形 3"/>
          <p:cNvSpPr>
            <a:spLocks noChangeArrowheads="1"/>
          </p:cNvSpPr>
          <p:nvPr/>
        </p:nvSpPr>
        <p:spPr bwMode="auto">
          <a:xfrm>
            <a:off x="1263650" y="1663700"/>
            <a:ext cx="86598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zh-CN" b="1">
                <a:latin typeface="Arial" panose="020B0604020202090204" pitchFamily="34" charset="0"/>
              </a:rPr>
              <a:t>fun </a:t>
            </a:r>
            <a:r>
              <a:rPr lang="en-US" altLang="zh-CN">
                <a:latin typeface="Arial" panose="020B0604020202090204" pitchFamily="34" charset="0"/>
              </a:rPr>
              <a:t>decimal (n:int) : int list =</a:t>
            </a:r>
          </a:p>
          <a:p>
            <a:pPr>
              <a:lnSpc>
                <a:spcPct val="100000"/>
              </a:lnSpc>
              <a:spcBef>
                <a:spcPct val="0"/>
              </a:spcBef>
              <a:buFontTx/>
              <a:buNone/>
            </a:pPr>
            <a:r>
              <a:rPr lang="en-US" altLang="zh-CN" b="1">
                <a:latin typeface="Arial" panose="020B0604020202090204" pitchFamily="34" charset="0"/>
              </a:rPr>
              <a:t>   if </a:t>
            </a:r>
            <a:r>
              <a:rPr lang="en-US" altLang="zh-CN">
                <a:latin typeface="Arial" panose="020B0604020202090204" pitchFamily="34" charset="0"/>
              </a:rPr>
              <a:t>n&lt;10 </a:t>
            </a:r>
            <a:r>
              <a:rPr lang="en-US" altLang="zh-CN" b="1">
                <a:latin typeface="Arial" panose="020B0604020202090204" pitchFamily="34" charset="0"/>
              </a:rPr>
              <a:t>then </a:t>
            </a:r>
            <a:r>
              <a:rPr lang="en-US" altLang="zh-CN">
                <a:latin typeface="Arial" panose="020B0604020202090204" pitchFamily="34" charset="0"/>
              </a:rPr>
              <a:t>[n]</a:t>
            </a:r>
          </a:p>
          <a:p>
            <a:pPr>
              <a:lnSpc>
                <a:spcPct val="100000"/>
              </a:lnSpc>
              <a:spcBef>
                <a:spcPct val="0"/>
              </a:spcBef>
              <a:buFontTx/>
              <a:buNone/>
            </a:pPr>
            <a:r>
              <a:rPr lang="pt-BR" altLang="zh-CN" b="1">
                <a:latin typeface="Arial" panose="020B0604020202090204" pitchFamily="34" charset="0"/>
              </a:rPr>
              <a:t>	      else </a:t>
            </a:r>
            <a:r>
              <a:rPr lang="pt-BR" altLang="zh-CN">
                <a:latin typeface="Arial" panose="020B0604020202090204" pitchFamily="34" charset="0"/>
              </a:rPr>
              <a:t>(n mod 10) :: decimal (n div 10);</a:t>
            </a:r>
            <a:endParaRPr lang="zh-CN" altLang="en-US">
              <a:latin typeface="Arial" panose="020B0604020202090204" pitchFamily="34" charset="0"/>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887413"/>
            <a:ext cx="938212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p:nvPr>
        </p:nvSpPr>
        <p:spPr>
          <a:xfrm>
            <a:off x="529224" y="0"/>
            <a:ext cx="9753601" cy="1668463"/>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规则说明</a:t>
            </a:r>
          </a:p>
        </p:txBody>
      </p:sp>
      <p:sp>
        <p:nvSpPr>
          <p:cNvPr id="3" name="内容占位符 2"/>
          <p:cNvSpPr>
            <a:spLocks noGrp="1"/>
          </p:cNvSpPr>
          <p:nvPr>
            <p:ph idx="1"/>
          </p:nvPr>
        </p:nvSpPr>
        <p:spPr>
          <a:xfrm>
            <a:off x="432486" y="1668463"/>
            <a:ext cx="11938629" cy="4419600"/>
          </a:xfrm>
        </p:spPr>
        <p:txBody>
          <a:bodyPr/>
          <a:lstStyle/>
          <a:p>
            <a:r>
              <a:rPr lang="zh-CN" altLang="en-US" dirty="0">
                <a:latin typeface="Arial" panose="020B0604020202090204" pitchFamily="34" charset="0"/>
                <a:ea typeface="黑体" panose="02010609060101010101" pitchFamily="49" charset="-122"/>
                <a:cs typeface="Arial" panose="020B0604020202090204" pitchFamily="34" charset="0"/>
              </a:rPr>
              <a:t>部分操作的内建规则：</a:t>
            </a:r>
            <a:endParaRPr lang="en-US" altLang="zh-CN" dirty="0">
              <a:latin typeface="Arial" panose="020B0604020202090204" pitchFamily="34" charset="0"/>
              <a:ea typeface="黑体" panose="02010609060101010101" pitchFamily="49" charset="-122"/>
              <a:cs typeface="Arial" panose="020B0604020202090204" pitchFamily="34" charset="0"/>
            </a:endParaRPr>
          </a:p>
          <a:p>
            <a:pPr lvl="1"/>
            <a:r>
              <a:rPr lang="zh-CN" altLang="en-US" sz="2800" dirty="0">
                <a:latin typeface="Arial" panose="020B0604020202090204" pitchFamily="34" charset="0"/>
                <a:ea typeface="黑体" panose="02010609060101010101" pitchFamily="49" charset="-122"/>
                <a:cs typeface="Arial" panose="020B0604020202090204" pitchFamily="34" charset="0"/>
              </a:rPr>
              <a:t>* 结合性强于 </a:t>
            </a:r>
            <a:r>
              <a:rPr lang="en-US" altLang="zh-CN" sz="2800" dirty="0">
                <a:latin typeface="Arial" panose="020B0604020202090204" pitchFamily="34" charset="0"/>
                <a:ea typeface="黑体" panose="02010609060101010101" pitchFamily="49" charset="-122"/>
                <a:cs typeface="Arial" panose="020B0604020202090204" pitchFamily="34" charset="0"/>
              </a:rPr>
              <a:t>-&gt;</a:t>
            </a:r>
          </a:p>
          <a:p>
            <a:pPr lvl="1"/>
            <a:r>
              <a:rPr lang="en-US" altLang="zh-CN" sz="2800" dirty="0">
                <a:latin typeface="Arial" panose="020B0604020202090204" pitchFamily="34" charset="0"/>
                <a:ea typeface="黑体" panose="02010609060101010101" pitchFamily="49" charset="-122"/>
                <a:cs typeface="Arial" panose="020B0604020202090204" pitchFamily="34" charset="0"/>
              </a:rPr>
              <a:t>* </a:t>
            </a:r>
            <a:r>
              <a:rPr lang="zh-CN" altLang="en-US" sz="2800" dirty="0">
                <a:latin typeface="Arial" panose="020B0604020202090204" pitchFamily="34" charset="0"/>
                <a:ea typeface="黑体" panose="02010609060101010101" pitchFamily="49" charset="-122"/>
                <a:cs typeface="Arial" panose="020B0604020202090204" pitchFamily="34" charset="0"/>
              </a:rPr>
              <a:t>无结合规则</a:t>
            </a:r>
            <a:endParaRPr lang="en-US" altLang="zh-CN" sz="2800" dirty="0">
              <a:latin typeface="Arial" panose="020B0604020202090204" pitchFamily="34" charset="0"/>
              <a:ea typeface="黑体" panose="02010609060101010101" pitchFamily="49" charset="-122"/>
              <a:cs typeface="Arial" panose="020B0604020202090204" pitchFamily="34" charset="0"/>
            </a:endParaRPr>
          </a:p>
          <a:p>
            <a:pPr lvl="1"/>
            <a:r>
              <a:rPr lang="en-US" altLang="zh-CN" sz="2800" dirty="0">
                <a:latin typeface="Arial" panose="020B0604020202090204" pitchFamily="34" charset="0"/>
                <a:ea typeface="黑体" panose="02010609060101010101" pitchFamily="49" charset="-122"/>
                <a:cs typeface="Arial" panose="020B0604020202090204" pitchFamily="34" charset="0"/>
              </a:rPr>
              <a:t> -&gt; </a:t>
            </a:r>
            <a:r>
              <a:rPr lang="zh-CN" altLang="en-US" sz="2800" dirty="0">
                <a:latin typeface="Arial" panose="020B0604020202090204" pitchFamily="34" charset="0"/>
                <a:ea typeface="黑体" panose="02010609060101010101" pitchFamily="49" charset="-122"/>
                <a:cs typeface="Arial" panose="020B0604020202090204" pitchFamily="34" charset="0"/>
              </a:rPr>
              <a:t>为右结合</a:t>
            </a:r>
            <a:endParaRPr lang="en-US" altLang="zh-CN" sz="2800" dirty="0">
              <a:latin typeface="Arial" panose="020B0604020202090204" pitchFamily="34" charset="0"/>
              <a:ea typeface="黑体" panose="02010609060101010101" pitchFamily="49" charset="-122"/>
              <a:cs typeface="Arial" panose="020B0604020202090204" pitchFamily="34" charset="0"/>
            </a:endParaRPr>
          </a:p>
          <a:p>
            <a:endParaRPr lang="en-US" altLang="zh-CN" dirty="0">
              <a:latin typeface="Arial" panose="020B0604020202090204" pitchFamily="34" charset="0"/>
              <a:ea typeface="黑体" panose="02010609060101010101" pitchFamily="49" charset="-122"/>
              <a:cs typeface="Arial" panose="020B0604020202090204" pitchFamily="34" charset="0"/>
            </a:endParaRPr>
          </a:p>
          <a:p>
            <a:r>
              <a:rPr lang="zh-CN" altLang="en-US" dirty="0">
                <a:latin typeface="Arial" panose="020B0604020202090204" pitchFamily="34" charset="0"/>
                <a:ea typeface="黑体" panose="02010609060101010101" pitchFamily="49" charset="-122"/>
                <a:cs typeface="Arial" panose="020B0604020202090204" pitchFamily="34" charset="0"/>
              </a:rPr>
              <a:t>以下几种类型定义的表述是否相同？</a:t>
            </a:r>
            <a:endParaRPr lang="en-US" altLang="zh-CN" dirty="0">
              <a:latin typeface="Arial" panose="020B0604020202090204" pitchFamily="34" charset="0"/>
              <a:ea typeface="黑体" panose="02010609060101010101" pitchFamily="49" charset="-122"/>
              <a:cs typeface="Arial" panose="020B0604020202090204" pitchFamily="34" charset="0"/>
            </a:endParaRPr>
          </a:p>
          <a:p>
            <a:pPr lvl="1">
              <a:buFont typeface="Arial" panose="020B0604020202090204" pitchFamily="34" charset="0"/>
              <a:buNone/>
            </a:pPr>
            <a:r>
              <a:rPr lang="en-US" altLang="zh-CN" dirty="0">
                <a:latin typeface="Arial" panose="020B0604020202090204" pitchFamily="34" charset="0"/>
                <a:ea typeface="黑体" panose="02010609060101010101" pitchFamily="49" charset="-122"/>
                <a:cs typeface="Arial" panose="020B0604020202090204" pitchFamily="34" charset="0"/>
              </a:rPr>
              <a:t>int </a:t>
            </a:r>
            <a:r>
              <a:rPr lang="zh-CN" altLang="en-US" dirty="0">
                <a:latin typeface="Arial" panose="020B0604020202090204" pitchFamily="34" charset="0"/>
                <a:ea typeface="黑体" panose="02010609060101010101" pitchFamily="49" charset="-122"/>
                <a:cs typeface="Arial" panose="020B0604020202090204" pitchFamily="34" charset="0"/>
              </a:rPr>
              <a:t>* </a:t>
            </a:r>
            <a:r>
              <a:rPr lang="en-US" altLang="zh-CN" dirty="0">
                <a:latin typeface="Arial" panose="020B0604020202090204" pitchFamily="34" charset="0"/>
                <a:ea typeface="黑体" panose="02010609060101010101" pitchFamily="49" charset="-122"/>
                <a:cs typeface="Arial" panose="020B0604020202090204" pitchFamily="34" charset="0"/>
              </a:rPr>
              <a:t>int -&gt; real	vs. 	(int </a:t>
            </a:r>
            <a:r>
              <a:rPr lang="zh-CN" altLang="en-US" dirty="0">
                <a:latin typeface="Arial" panose="020B0604020202090204" pitchFamily="34" charset="0"/>
                <a:ea typeface="黑体" panose="02010609060101010101" pitchFamily="49" charset="-122"/>
                <a:cs typeface="Arial" panose="020B0604020202090204" pitchFamily="34" charset="0"/>
              </a:rPr>
              <a:t>* </a:t>
            </a:r>
            <a:r>
              <a:rPr lang="en-US" altLang="zh-CN" dirty="0">
                <a:latin typeface="Arial" panose="020B0604020202090204" pitchFamily="34" charset="0"/>
                <a:ea typeface="黑体" panose="02010609060101010101" pitchFamily="49" charset="-122"/>
                <a:cs typeface="Arial" panose="020B0604020202090204" pitchFamily="34" charset="0"/>
              </a:rPr>
              <a:t>int) -&gt; </a:t>
            </a:r>
            <a:r>
              <a:rPr lang="en-US" altLang="zh-CN" dirty="0" err="1">
                <a:latin typeface="Arial" panose="020B0604020202090204" pitchFamily="34" charset="0"/>
                <a:ea typeface="黑体" panose="02010609060101010101" pitchFamily="49" charset="-122"/>
                <a:cs typeface="Arial" panose="020B0604020202090204" pitchFamily="34" charset="0"/>
              </a:rPr>
              <a:t>real</a:t>
            </a:r>
            <a:r>
              <a:rPr lang="en-US" altLang="zh-CN" dirty="0" err="1">
                <a:solidFill>
                  <a:schemeClr val="bg1"/>
                </a:solidFill>
                <a:latin typeface="Arial" panose="020B0604020202090204" pitchFamily="34" charset="0"/>
                <a:ea typeface="黑体" panose="02010609060101010101" pitchFamily="49" charset="-122"/>
                <a:cs typeface="Arial" panose="020B0604020202090204" pitchFamily="34" charset="0"/>
              </a:rPr>
              <a:t>nt</a:t>
            </a:r>
            <a:r>
              <a:rPr lang="en-US" altLang="zh-CN" dirty="0">
                <a:solidFill>
                  <a:schemeClr val="bg1"/>
                </a:solidFill>
                <a:latin typeface="Arial" panose="020B0604020202090204" pitchFamily="34" charset="0"/>
                <a:ea typeface="黑体" panose="02010609060101010101" pitchFamily="49" charset="-122"/>
                <a:cs typeface="Arial" panose="020B0604020202090204" pitchFamily="34" charset="0"/>
              </a:rPr>
              <a:t> -&gt;</a:t>
            </a:r>
            <a:r>
              <a:rPr lang="zh-CN" altLang="en-US" dirty="0">
                <a:solidFill>
                  <a:schemeClr val="bg1"/>
                </a:solidFill>
                <a:latin typeface="Arial" panose="020B0604020202090204" pitchFamily="34" charset="0"/>
                <a:ea typeface="黑体" panose="02010609060101010101" pitchFamily="49" charset="-122"/>
                <a:cs typeface="Arial" panose="020B0604020202090204" pitchFamily="34" charset="0"/>
              </a:rPr>
              <a:t> </a:t>
            </a:r>
            <a:r>
              <a:rPr lang="en-US" altLang="zh-CN" dirty="0">
                <a:solidFill>
                  <a:schemeClr val="bg1"/>
                </a:solidFill>
                <a:latin typeface="Arial" panose="020B0604020202090204" pitchFamily="34" charset="0"/>
                <a:ea typeface="黑体" panose="02010609060101010101" pitchFamily="49" charset="-122"/>
                <a:cs typeface="Arial" panose="020B0604020202090204" pitchFamily="34" charset="0"/>
              </a:rPr>
              <a:t>int -&gt; int	vs.	 int -&gt;</a:t>
            </a:r>
            <a:r>
              <a:rPr lang="zh-CN" altLang="en-US" dirty="0">
                <a:solidFill>
                  <a:schemeClr val="bg1"/>
                </a:solidFill>
                <a:latin typeface="Arial" panose="020B0604020202090204" pitchFamily="34" charset="0"/>
                <a:ea typeface="黑体" panose="02010609060101010101" pitchFamily="49" charset="-122"/>
                <a:cs typeface="Arial" panose="020B0604020202090204" pitchFamily="34" charset="0"/>
              </a:rPr>
              <a:t> </a:t>
            </a:r>
            <a:r>
              <a:rPr lang="en-US" altLang="zh-CN" dirty="0">
                <a:solidFill>
                  <a:schemeClr val="bg1"/>
                </a:solidFill>
                <a:latin typeface="Arial" panose="020B0604020202090204" pitchFamily="34" charset="0"/>
                <a:ea typeface="黑体" panose="02010609060101010101" pitchFamily="49" charset="-122"/>
                <a:cs typeface="Arial" panose="020B0604020202090204" pitchFamily="34" charset="0"/>
              </a:rPr>
              <a:t>(int -&gt; int)</a:t>
            </a:r>
          </a:p>
          <a:p>
            <a:pPr lvl="1">
              <a:buFont typeface="Arial" panose="020B0604020202090204" pitchFamily="34" charset="0"/>
              <a:buNone/>
            </a:pPr>
            <a:r>
              <a:rPr lang="en-US" altLang="zh-CN" dirty="0">
                <a:latin typeface="Arial" panose="020B0604020202090204" pitchFamily="34" charset="0"/>
                <a:ea typeface="黑体" panose="02010609060101010101" pitchFamily="49" charset="-122"/>
                <a:cs typeface="Arial" panose="020B0604020202090204" pitchFamily="34" charset="0"/>
              </a:rPr>
              <a:t>int *</a:t>
            </a:r>
            <a:r>
              <a:rPr lang="zh-CN" altLang="en-US" dirty="0">
                <a:latin typeface="Arial" panose="020B0604020202090204" pitchFamily="34" charset="0"/>
                <a:ea typeface="黑体" panose="02010609060101010101" pitchFamily="49" charset="-122"/>
                <a:cs typeface="Arial" panose="020B0604020202090204" pitchFamily="34" charset="0"/>
              </a:rPr>
              <a:t> </a:t>
            </a:r>
            <a:r>
              <a:rPr lang="en-US" altLang="zh-CN" dirty="0">
                <a:latin typeface="Arial" panose="020B0604020202090204" pitchFamily="34" charset="0"/>
                <a:ea typeface="黑体" panose="02010609060101010101" pitchFamily="49" charset="-122"/>
                <a:cs typeface="Arial" panose="020B0604020202090204" pitchFamily="34" charset="0"/>
              </a:rPr>
              <a:t>int * int	vs. 	 (int *</a:t>
            </a:r>
            <a:r>
              <a:rPr lang="zh-CN" altLang="en-US" dirty="0">
                <a:latin typeface="Arial" panose="020B0604020202090204" pitchFamily="34" charset="0"/>
                <a:ea typeface="黑体" panose="02010609060101010101" pitchFamily="49" charset="-122"/>
                <a:cs typeface="Arial" panose="020B0604020202090204" pitchFamily="34" charset="0"/>
              </a:rPr>
              <a:t> </a:t>
            </a:r>
            <a:r>
              <a:rPr lang="en-US" altLang="zh-CN" dirty="0">
                <a:latin typeface="Arial" panose="020B0604020202090204" pitchFamily="34" charset="0"/>
                <a:ea typeface="黑体" panose="02010609060101010101" pitchFamily="49" charset="-122"/>
                <a:cs typeface="Arial" panose="020B0604020202090204" pitchFamily="34" charset="0"/>
              </a:rPr>
              <a:t>int) * int	vs.	 int *</a:t>
            </a:r>
            <a:r>
              <a:rPr lang="zh-CN" altLang="en-US" dirty="0">
                <a:latin typeface="Arial" panose="020B0604020202090204" pitchFamily="34" charset="0"/>
                <a:ea typeface="黑体" panose="02010609060101010101" pitchFamily="49" charset="-122"/>
                <a:cs typeface="Arial" panose="020B0604020202090204" pitchFamily="34" charset="0"/>
              </a:rPr>
              <a:t> </a:t>
            </a:r>
            <a:r>
              <a:rPr lang="en-US" altLang="zh-CN" dirty="0">
                <a:latin typeface="Arial" panose="020B0604020202090204" pitchFamily="34" charset="0"/>
                <a:ea typeface="黑体" panose="02010609060101010101" pitchFamily="49" charset="-122"/>
                <a:cs typeface="Arial" panose="020B0604020202090204" pitchFamily="34" charset="0"/>
              </a:rPr>
              <a:t>(int * int)</a:t>
            </a:r>
            <a:endParaRPr lang="zh-CN" altLang="en-US" dirty="0">
              <a:latin typeface="Arial" panose="020B0604020202090204" pitchFamily="34" charset="0"/>
              <a:ea typeface="黑体" panose="02010609060101010101" pitchFamily="49" charset="-122"/>
              <a:cs typeface="Arial" panose="020B0604020202090204" pitchFamily="34" charset="0"/>
            </a:endParaRPr>
          </a:p>
          <a:p>
            <a:pPr lvl="1">
              <a:buFont typeface="Arial" panose="020B0604020202090204" pitchFamily="34" charset="0"/>
              <a:buNone/>
            </a:pPr>
            <a:endParaRPr lang="zh-CN" altLang="en-US" dirty="0">
              <a:latin typeface="Arial" panose="020B0604020202090204" pitchFamily="34" charset="0"/>
              <a:ea typeface="黑体" panose="02010609060101010101" pitchFamily="49" charset="-122"/>
              <a:cs typeface="Arial" panose="020B0604020202090204" pitchFamily="34"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4663" y="609917"/>
            <a:ext cx="9753601" cy="776923"/>
          </a:xfrm>
        </p:spPr>
        <p:txBody>
          <a:bodyPr/>
          <a:lstStyle/>
          <a:p>
            <a:r>
              <a:rPr lang="zh-CN" altLang="en-US" dirty="0">
                <a:latin typeface="黑体"/>
                <a:ea typeface="黑体"/>
                <a:sym typeface="黑体"/>
              </a:rPr>
              <a:t>函数有什么用？</a:t>
            </a:r>
          </a:p>
        </p:txBody>
      </p:sp>
      <p:pic>
        <p:nvPicPr>
          <p:cNvPr id="3" name="图片 2"/>
          <p:cNvPicPr>
            <a:picLocks noChangeAspect="1"/>
          </p:cNvPicPr>
          <p:nvPr/>
        </p:nvPicPr>
        <p:blipFill rotWithShape="1">
          <a:blip r:embed="rId2"/>
          <a:srcRect t="12639"/>
          <a:stretch>
            <a:fillRect/>
          </a:stretch>
        </p:blipFill>
        <p:spPr>
          <a:xfrm>
            <a:off x="965623" y="1584960"/>
            <a:ext cx="9631680" cy="4793119"/>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习题"/>
          <p:cNvSpPr>
            <a:spLocks noGrp="1"/>
          </p:cNvSpPr>
          <p:nvPr>
            <p:ph type="title" idx="4294967295"/>
          </p:nvPr>
        </p:nvSpPr>
        <p:spPr>
          <a:xfrm>
            <a:off x="553936" y="3579"/>
            <a:ext cx="9753601" cy="1668463"/>
          </a:xfrm>
        </p:spPr>
        <p:txBody>
          <a:bodyPr/>
          <a:lstStyle/>
          <a:p>
            <a:r>
              <a:rPr lang="zh-CN" altLang="zh-CN" dirty="0">
                <a:latin typeface="黑体" panose="02010609060101010101" pitchFamily="49" charset="-122"/>
                <a:ea typeface="黑体" panose="02010609060101010101" pitchFamily="49" charset="-122"/>
                <a:sym typeface="黑体" panose="02010609060101010101" pitchFamily="49" charset="-122"/>
              </a:rPr>
              <a:t>习题</a:t>
            </a:r>
          </a:p>
        </p:txBody>
      </p:sp>
      <p:sp>
        <p:nvSpPr>
          <p:cNvPr id="296" name="下面是用C语言编写的求数组最大值的函数。…"/>
          <p:cNvSpPr txBox="1">
            <a:spLocks noGrp="1"/>
          </p:cNvSpPr>
          <p:nvPr>
            <p:ph type="body" idx="4294967295"/>
          </p:nvPr>
        </p:nvSpPr>
        <p:spPr>
          <a:xfrm>
            <a:off x="1245915" y="1486084"/>
            <a:ext cx="8936052" cy="4419600"/>
          </a:xfrm>
        </p:spPr>
        <p:txBody>
          <a:bodyPr>
            <a:normAutofit/>
          </a:bodyPr>
          <a:lstStyle/>
          <a:p>
            <a:pPr>
              <a:buFont typeface="Arial" panose="020B0604020202090204" pitchFamily="34" charset="0"/>
              <a:buChar char="•"/>
              <a:defRPr>
                <a:latin typeface="宋体"/>
                <a:ea typeface="宋体"/>
                <a:cs typeface="宋体"/>
                <a:sym typeface="宋体"/>
              </a:defRPr>
            </a:pPr>
            <a:r>
              <a:rPr dirty="0" err="1">
                <a:latin typeface="宋体"/>
                <a:ea typeface="宋体"/>
                <a:cs typeface="宋体"/>
                <a:sym typeface="宋体"/>
              </a:rPr>
              <a:t>下面是用</a:t>
            </a:r>
            <a:r>
              <a:rPr dirty="0" err="1">
                <a:latin typeface="+mj-lt"/>
                <a:ea typeface="+mj-ea"/>
                <a:cs typeface="+mj-cs"/>
                <a:sym typeface="Calibri"/>
              </a:rPr>
              <a:t>C</a:t>
            </a:r>
            <a:r>
              <a:rPr dirty="0" err="1">
                <a:latin typeface="宋体"/>
                <a:ea typeface="宋体"/>
                <a:cs typeface="宋体"/>
                <a:sym typeface="宋体"/>
              </a:rPr>
              <a:t>语言编写的求数组最大值的函数</a:t>
            </a:r>
            <a:r>
              <a:rPr dirty="0">
                <a:latin typeface="宋体"/>
                <a:ea typeface="宋体"/>
                <a:cs typeface="宋体"/>
                <a:sym typeface="宋体"/>
              </a:rPr>
              <a:t>。</a:t>
            </a:r>
          </a:p>
          <a:p>
            <a:pPr lvl="1">
              <a:lnSpc>
                <a:spcPct val="100000"/>
              </a:lnSpc>
              <a:buFont typeface="Arial" panose="020B0604020202090204" pitchFamily="34" charset="0"/>
              <a:buChar char="•"/>
              <a:defRPr sz="2400">
                <a:latin typeface="宋体"/>
                <a:ea typeface="宋体"/>
                <a:cs typeface="宋体"/>
                <a:sym typeface="宋体"/>
              </a:defRPr>
            </a:pPr>
            <a:r>
              <a:rPr dirty="0" err="1">
                <a:latin typeface="宋体"/>
                <a:ea typeface="宋体"/>
                <a:cs typeface="宋体"/>
                <a:sym typeface="宋体"/>
              </a:rPr>
              <a:t>试用函数式风格改写该函数，要求使用尾递归</a:t>
            </a:r>
            <a:r>
              <a:rPr dirty="0">
                <a:latin typeface="宋体"/>
                <a:ea typeface="宋体"/>
                <a:cs typeface="宋体"/>
                <a:sym typeface="宋体"/>
              </a:rPr>
              <a:t>。</a:t>
            </a:r>
          </a:p>
        </p:txBody>
      </p:sp>
      <p:grpSp>
        <p:nvGrpSpPr>
          <p:cNvPr id="299" name="成组"/>
          <p:cNvGrpSpPr/>
          <p:nvPr/>
        </p:nvGrpSpPr>
        <p:grpSpPr bwMode="auto">
          <a:xfrm>
            <a:off x="2971800" y="2819400"/>
            <a:ext cx="6324600" cy="3413125"/>
            <a:chOff x="0" y="0"/>
            <a:chExt cx="6324600" cy="3412488"/>
          </a:xfrm>
        </p:grpSpPr>
        <p:sp>
          <p:nvSpPr>
            <p:cNvPr id="83972" name="函数intArrayMax的C语言代码"/>
            <p:cNvSpPr txBox="1">
              <a:spLocks noChangeArrowheads="1"/>
            </p:cNvSpPr>
            <p:nvPr/>
          </p:nvSpPr>
          <p:spPr bwMode="auto">
            <a:xfrm>
              <a:off x="1066799" y="2965450"/>
              <a:ext cx="3581401" cy="44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8" tIns="45718" rIns="45718" bIns="45718">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zh-CN" altLang="zh-CN" sz="2000">
                  <a:solidFill>
                    <a:srgbClr val="0563C1"/>
                  </a:solidFill>
                  <a:latin typeface="宋体" panose="02010600030101010101" pitchFamily="2" charset="-122"/>
                  <a:sym typeface="宋体" panose="02010600030101010101" pitchFamily="2" charset="-122"/>
                </a:rPr>
                <a:t>函数intArrayMax的C语言代码</a:t>
              </a:r>
            </a:p>
          </p:txBody>
        </p:sp>
        <p:pic>
          <p:nvPicPr>
            <p:cNvPr id="83973" name="image.png" descr="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24600" cy="2889251"/>
            </a:xfrm>
            <a:prstGeom prst="rect">
              <a:avLst/>
            </a:prstGeom>
            <a:noFill/>
            <a:ln w="9525">
              <a:solidFill>
                <a:srgbClr val="003399"/>
              </a:solidFill>
              <a:round/>
            </a:ln>
            <a:extLst>
              <a:ext uri="{909E8E84-426E-40DD-AFC4-6F175D3DCCD1}">
                <a14:hiddenFill xmlns:a14="http://schemas.microsoft.com/office/drawing/2010/main">
                  <a:solidFill>
                    <a:srgbClr val="FFFFFF"/>
                  </a:solidFill>
                </a14:hiddenFill>
              </a:ext>
            </a:extLst>
          </p:spPr>
        </p:pic>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indefinite" fill="hold"/>
                                        <p:tgtEl>
                                          <p:spTgt spid="299"/>
                                        </p:tgtEl>
                                        <p:attrNameLst>
                                          <p:attrName>style.visibility</p:attrName>
                                        </p:attrNameLst>
                                      </p:cBhvr>
                                      <p:to>
                                        <p:strVal val="visible"/>
                                      </p:to>
                                    </p:set>
                                    <p:animEffect transition="in" filter="blinds(horizontal)">
                                      <p:cBhvr>
                                        <p:cTn id="7"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advAuto="0"/>
    </p:bld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9837</Words>
  <Application>Microsoft Macintosh PowerPoint</Application>
  <PresentationFormat>宽屏</PresentationFormat>
  <Paragraphs>788</Paragraphs>
  <Slides>90</Slides>
  <Notes>31</Notes>
  <HiddenSlides>11</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90</vt:i4>
      </vt:variant>
    </vt:vector>
  </HeadingPairs>
  <TitlesOfParts>
    <vt:vector size="109" baseType="lpstr">
      <vt:lpstr>-apple-system</vt:lpstr>
      <vt:lpstr>等线</vt:lpstr>
      <vt:lpstr>黑体</vt:lpstr>
      <vt:lpstr>华文琥珀</vt:lpstr>
      <vt:lpstr>宋体</vt:lpstr>
      <vt:lpstr>Arial Unicode MS</vt:lpstr>
      <vt:lpstr>ＤＦ明朝体W5</vt:lpstr>
      <vt:lpstr>Arial</vt:lpstr>
      <vt:lpstr>Calibri</vt:lpstr>
      <vt:lpstr>Calibri Light</vt:lpstr>
      <vt:lpstr>Cambria Math</vt:lpstr>
      <vt:lpstr>Comic Sans MS</vt:lpstr>
      <vt:lpstr>Helvetica</vt:lpstr>
      <vt:lpstr>Helvetica Neue</vt:lpstr>
      <vt:lpstr>Menlo</vt:lpstr>
      <vt:lpstr>Times New Roman</vt:lpstr>
      <vt:lpstr>Verdana</vt:lpstr>
      <vt:lpstr>Wingdings</vt:lpstr>
      <vt:lpstr>Office 主题</vt:lpstr>
      <vt:lpstr>函数式编程原理</vt:lpstr>
      <vt:lpstr>微课堂签到规则</vt:lpstr>
      <vt:lpstr>头歌实验环境</vt:lpstr>
      <vt:lpstr>函数式编程原理</vt:lpstr>
      <vt:lpstr>参考资料</vt:lpstr>
      <vt:lpstr>什么是函数？</vt:lpstr>
      <vt:lpstr>什么是函数？</vt:lpstr>
      <vt:lpstr>函数有什么用？</vt:lpstr>
      <vt:lpstr>函数有什么用？</vt:lpstr>
      <vt:lpstr>函数有什么用？</vt:lpstr>
      <vt:lpstr>函数有什么用？</vt:lpstr>
      <vt:lpstr>感受一下...</vt:lpstr>
      <vt:lpstr>函数式编程只是一种思维方式</vt:lpstr>
      <vt:lpstr>几种编程语言</vt:lpstr>
      <vt:lpstr>函数式编程可以用什么语言？</vt:lpstr>
      <vt:lpstr>函数式编程可以用什么语言？</vt:lpstr>
      <vt:lpstr>函数式编程是一种非常简单的风格</vt:lpstr>
      <vt:lpstr>PowerPoint 演示文稿</vt:lpstr>
      <vt:lpstr>PowerPoint 演示文稿</vt:lpstr>
      <vt:lpstr>PowerPoint 演示文稿</vt:lpstr>
      <vt:lpstr>PowerPoint 演示文稿</vt:lpstr>
      <vt:lpstr>PowerPoint 演示文稿</vt:lpstr>
      <vt:lpstr>判定丢番图方程的可解性问题</vt:lpstr>
      <vt:lpstr>可判定性问题</vt:lpstr>
      <vt:lpstr>图灵机和λ演算</vt:lpstr>
      <vt:lpstr>图灵机和λ演算</vt:lpstr>
      <vt:lpstr>那函数式编程？</vt:lpstr>
      <vt:lpstr>函数式编程</vt:lpstr>
      <vt:lpstr>几个函数式编程语言</vt:lpstr>
      <vt:lpstr>FP语言：开创纯函数语言研究之先河</vt:lpstr>
      <vt:lpstr>函数式语言家族及主要成员</vt:lpstr>
      <vt:lpstr>函数式编程语言的兴衰</vt:lpstr>
      <vt:lpstr>函数式编程语言的兴衰</vt:lpstr>
      <vt:lpstr>图灵机 vs. λ演算 命令式语言 vs. 函数式语言</vt:lpstr>
      <vt:lpstr>λ演算 </vt:lpstr>
      <vt:lpstr>λ演算 </vt:lpstr>
      <vt:lpstr>λ演算 </vt:lpstr>
      <vt:lpstr>λ演算 </vt:lpstr>
      <vt:lpstr>λ演算 </vt:lpstr>
      <vt:lpstr>什么是函数式编程</vt:lpstr>
      <vt:lpstr>函数式编程的style</vt:lpstr>
      <vt:lpstr>函数式编程的好处</vt:lpstr>
      <vt:lpstr>函数式编程的特点</vt:lpstr>
      <vt:lpstr>函数式编程语言的特点</vt:lpstr>
      <vt:lpstr>函数式编程语言的特点</vt:lpstr>
      <vt:lpstr>函数式编程语言的特点</vt:lpstr>
      <vt:lpstr>函数式编程语言的特点</vt:lpstr>
      <vt:lpstr>函数式编程语言的特点</vt:lpstr>
      <vt:lpstr>函数式编程语言的特点</vt:lpstr>
      <vt:lpstr>函数式编程语言的特点</vt:lpstr>
      <vt:lpstr>PowerPoint 演示文稿</vt:lpstr>
      <vt:lpstr>PowerPoint 演示文稿</vt:lpstr>
      <vt:lpstr>PowerPoint 演示文稿</vt:lpstr>
      <vt:lpstr>函数式编程语言的特点</vt:lpstr>
      <vt:lpstr>函数式编程语言的特点</vt:lpstr>
      <vt:lpstr>函数式编程语言的特点</vt:lpstr>
      <vt:lpstr>函数式编程语言的特点</vt:lpstr>
      <vt:lpstr>PowerPoint 演示文稿</vt:lpstr>
      <vt:lpstr>函数式编程语言的特点</vt:lpstr>
      <vt:lpstr>习题</vt:lpstr>
      <vt:lpstr>函数式编程入门</vt:lpstr>
      <vt:lpstr>ML标准类型</vt:lpstr>
      <vt:lpstr>ML标准类型</vt:lpstr>
      <vt:lpstr>表(lists)  </vt:lpstr>
      <vt:lpstr>元组(tuples)  </vt:lpstr>
      <vt:lpstr>记录(record)  </vt:lpstr>
      <vt:lpstr>函数(functions)  </vt:lpstr>
      <vt:lpstr>ML标准函数 </vt:lpstr>
      <vt:lpstr>值(Values)</vt:lpstr>
      <vt:lpstr>表达式求值</vt:lpstr>
      <vt:lpstr>函数求值</vt:lpstr>
      <vt:lpstr>声明(Declarations)</vt:lpstr>
      <vt:lpstr>声明、类型和值</vt:lpstr>
      <vt:lpstr>声明的使用</vt:lpstr>
      <vt:lpstr>声明的使用</vt:lpstr>
      <vt:lpstr>声明的作用域</vt:lpstr>
      <vt:lpstr>声明的作用域</vt:lpstr>
      <vt:lpstr>声明的作用域</vt:lpstr>
      <vt:lpstr>表(List)</vt:lpstr>
      <vt:lpstr>模式(Patterns)</vt:lpstr>
      <vt:lpstr>ML =</vt:lpstr>
      <vt:lpstr>模式匹配</vt:lpstr>
      <vt:lpstr>PowerPoint 演示文稿</vt:lpstr>
      <vt:lpstr>模式匹配举例：eval</vt:lpstr>
      <vt:lpstr>模式匹配举例： eval [2,4] </vt:lpstr>
      <vt:lpstr>模式匹配举例：eval</vt:lpstr>
      <vt:lpstr>模式匹配举例：decimal</vt:lpstr>
      <vt:lpstr>PowerPoint 演示文稿</vt:lpstr>
      <vt:lpstr>规则说明</vt:lpstr>
      <vt:lpstr>习题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函数式编程原理</dc:title>
  <dc:creator/>
  <cp:lastModifiedBy>Gu Lin</cp:lastModifiedBy>
  <cp:revision>46</cp:revision>
  <dcterms:created xsi:type="dcterms:W3CDTF">2021-11-22T07:33:13Z</dcterms:created>
  <dcterms:modified xsi:type="dcterms:W3CDTF">2023-09-13T03:25:12Z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